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34"/>
  </p:notesMasterIdLst>
  <p:handoutMasterIdLst>
    <p:handoutMasterId r:id="rId35"/>
  </p:handoutMasterIdLst>
  <p:sldIdLst>
    <p:sldId id="1539" r:id="rId2"/>
    <p:sldId id="1695" r:id="rId3"/>
    <p:sldId id="1697" r:id="rId4"/>
    <p:sldId id="1652" r:id="rId5"/>
    <p:sldId id="1632" r:id="rId6"/>
    <p:sldId id="1633" r:id="rId7"/>
    <p:sldId id="1634" r:id="rId8"/>
    <p:sldId id="1635" r:id="rId9"/>
    <p:sldId id="1636" r:id="rId10"/>
    <p:sldId id="1637" r:id="rId11"/>
    <p:sldId id="1638" r:id="rId12"/>
    <p:sldId id="1639" r:id="rId13"/>
    <p:sldId id="1640" r:id="rId14"/>
    <p:sldId id="1690" r:id="rId15"/>
    <p:sldId id="1673" r:id="rId16"/>
    <p:sldId id="1674" r:id="rId17"/>
    <p:sldId id="1675" r:id="rId18"/>
    <p:sldId id="1696" r:id="rId19"/>
    <p:sldId id="1643" r:id="rId20"/>
    <p:sldId id="1641" r:id="rId21"/>
    <p:sldId id="1676" r:id="rId22"/>
    <p:sldId id="1679" r:id="rId23"/>
    <p:sldId id="1677" r:id="rId24"/>
    <p:sldId id="1680" r:id="rId25"/>
    <p:sldId id="1618" r:id="rId26"/>
    <p:sldId id="1660" r:id="rId27"/>
    <p:sldId id="1691" r:id="rId28"/>
    <p:sldId id="1692" r:id="rId29"/>
    <p:sldId id="1687" r:id="rId30"/>
    <p:sldId id="1620" r:id="rId31"/>
    <p:sldId id="1621" r:id="rId32"/>
    <p:sldId id="1694" r:id="rId3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19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00"/>
    <a:srgbClr val="DFBD2D"/>
    <a:srgbClr val="F6FD71"/>
    <a:srgbClr val="FF3333"/>
    <a:srgbClr val="FD7E71"/>
    <a:srgbClr val="CC3300"/>
    <a:srgbClr val="707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1CCF52-1496-668E-0B40-35951CF71A9A}" v="9" dt="2024-02-21T13:51:08.277"/>
    <p1510:client id="{75F4CA40-9517-33DF-771E-F9E7BAFBA001}" v="232" dt="2024-02-21T15:14:23.293"/>
    <p1510:client id="{F3C971BC-8F7E-FEDF-36C9-69879F827221}" v="112" dt="2024-02-21T10:26:12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448"/>
        <p:guide pos="1968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04"/>
        <p:guide pos="2184"/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>
            <a:lvl1pPr defTabSz="96508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4" y="1"/>
            <a:ext cx="3170236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>
            <a:lvl1pPr algn="r" defTabSz="96508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b" anchorCtr="0" compatLnSpc="1">
            <a:prstTxWarp prst="textNoShape">
              <a:avLst/>
            </a:prstTxWarp>
          </a:bodyPr>
          <a:lstStyle>
            <a:lvl1pPr defTabSz="96508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4" y="9120188"/>
            <a:ext cx="3170236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b" anchorCtr="0" compatLnSpc="1">
            <a:prstTxWarp prst="textNoShape">
              <a:avLst/>
            </a:prstTxWarp>
          </a:bodyPr>
          <a:lstStyle>
            <a:lvl1pPr algn="r" defTabSz="96508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fld id="{9B22CF32-A1D0-4532-A169-CD8E4612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42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82" name="Rectangle 1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>
            <a:lvl1pPr defTabSz="96508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1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5584" name="Rectangle 1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9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5585" name="Rectangle 17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4" y="1"/>
            <a:ext cx="3170236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>
            <a:lvl1pPr algn="r" defTabSz="96508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6" name="Rectangle 18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b" anchorCtr="0" compatLnSpc="1">
            <a:prstTxWarp prst="textNoShape">
              <a:avLst/>
            </a:prstTxWarp>
          </a:bodyPr>
          <a:lstStyle>
            <a:lvl1pPr defTabSz="96508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7" name="Rectangle 19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4" y="9120188"/>
            <a:ext cx="3170236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b" anchorCtr="0" compatLnSpc="1">
            <a:prstTxWarp prst="textNoShape">
              <a:avLst/>
            </a:prstTxWarp>
          </a:bodyPr>
          <a:lstStyle>
            <a:lvl1pPr algn="r" defTabSz="96508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fld id="{399F7159-3BAA-4F4E-A7E9-6008000D4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83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B0DD2B-47E4-4465-BCE9-3DB57373C462}" type="slidenum">
              <a:rPr lang="en-US" smtClean="0">
                <a:latin typeface="Tahoma" pitchFamily="-96" charset="0"/>
              </a:rPr>
              <a:pPr/>
              <a:t>1</a:t>
            </a:fld>
            <a:endParaRPr lang="en-US">
              <a:latin typeface="Tahoma" pitchFamily="-96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latin typeface="Times New Roman" pitchFamily="-96" charset="0"/>
              </a:rPr>
              <a:t>(Andy)</a:t>
            </a:r>
            <a:r>
              <a:rPr lang="en-US" baseline="0">
                <a:latin typeface="Times New Roman" pitchFamily="-96" charset="0"/>
              </a:rPr>
              <a:t> Changed course website to correct website</a:t>
            </a:r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0078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09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35AA62-5089-49C9-AE50-0213387652CA}" type="slidenum">
              <a:rPr lang="en-US" smtClean="0">
                <a:latin typeface="Tahoma" pitchFamily="-96" charset="0"/>
              </a:rPr>
              <a:pPr/>
              <a:t>16</a:t>
            </a:fld>
            <a:endParaRPr lang="en-US">
              <a:latin typeface="Tahoma" pitchFamily="-96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81151">
              <a:defRPr/>
            </a:pPr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5095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FE04D0-1B1E-45D8-AF31-0CD2AA87561F}" type="slidenum">
              <a:rPr lang="en-US" smtClean="0">
                <a:latin typeface="Tahoma" pitchFamily="-96" charset="0"/>
              </a:rPr>
              <a:pPr/>
              <a:t>20</a:t>
            </a:fld>
            <a:endParaRPr lang="en-US">
              <a:latin typeface="Tahoma" pitchFamily="-96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7732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FE04D0-1B1E-45D8-AF31-0CD2AA87561F}" type="slidenum">
              <a:rPr lang="en-US" smtClean="0">
                <a:latin typeface="Tahoma" pitchFamily="-96" charset="0"/>
              </a:rPr>
              <a:pPr/>
              <a:t>21</a:t>
            </a:fld>
            <a:endParaRPr lang="en-US">
              <a:latin typeface="Tahoma" pitchFamily="-96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6390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395899-8D70-43ED-88A2-AB54020808EE}" type="slidenum">
              <a:rPr lang="en-US" smtClean="0">
                <a:latin typeface="Tahoma" pitchFamily="-96" charset="0"/>
              </a:rPr>
              <a:pPr/>
              <a:t>23</a:t>
            </a:fld>
            <a:endParaRPr lang="en-US">
              <a:latin typeface="Tahoma" pitchFamily="-96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109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88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defTabSz="9588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defTabSz="9588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defTabSz="9588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defTabSz="9588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95885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95885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95885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95885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7F6DB52-0901-47DB-9394-A7C9CA2037E7}" type="slidenum">
              <a:rPr lang="en-US" altLang="en-US" sz="1400">
                <a:latin typeface="Tahoma" panose="020B0604030504040204" pitchFamily="34" charset="0"/>
              </a:rPr>
              <a:pPr/>
              <a:t>24</a:t>
            </a:fld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8381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395899-8D70-43ED-88A2-AB54020808EE}" type="slidenum">
              <a:rPr lang="en-US" smtClean="0">
                <a:latin typeface="Tahoma" pitchFamily="-96" charset="0"/>
              </a:rPr>
              <a:pPr/>
              <a:t>25</a:t>
            </a:fld>
            <a:endParaRPr lang="en-US">
              <a:latin typeface="Tahoma" pitchFamily="-96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7825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B0DD2B-47E4-4465-BCE9-3DB57373C462}" type="slidenum">
              <a:rPr lang="en-US" smtClean="0">
                <a:latin typeface="Tahoma" pitchFamily="-96" charset="0"/>
              </a:rPr>
              <a:pPr/>
              <a:t>28</a:t>
            </a:fld>
            <a:endParaRPr lang="en-US">
              <a:latin typeface="Tahoma" pitchFamily="-96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latin typeface="Times New Roman" pitchFamily="-96" charset="0"/>
              </a:rPr>
              <a:t>(Andy)</a:t>
            </a:r>
            <a:r>
              <a:rPr lang="en-US" baseline="0">
                <a:latin typeface="Times New Roman" pitchFamily="-96" charset="0"/>
              </a:rPr>
              <a:t> Changed course website to correct website</a:t>
            </a:r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985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State</a:t>
            </a:r>
            <a:r>
              <a:rPr lang="en-US" baseline="0"/>
              <a:t> diagram – replace </a:t>
            </a:r>
            <a:r>
              <a:rPr lang="en-US" baseline="0" err="1"/>
              <a:t>Cnt</a:t>
            </a:r>
            <a:r>
              <a:rPr lang="en-US" baseline="0"/>
              <a:t> by </a:t>
            </a:r>
            <a:r>
              <a:rPr lang="en-US" baseline="0" err="1"/>
              <a:t>inc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53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070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62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1BBDC4-E7A2-4DEF-A335-D0FBE2EDEC9D}" type="slidenum">
              <a:rPr lang="en-US" smtClean="0">
                <a:latin typeface="Tahoma" pitchFamily="-96" charset="0"/>
              </a:rPr>
              <a:pPr/>
              <a:t>8</a:t>
            </a:fld>
            <a:endParaRPr lang="en-US">
              <a:latin typeface="Tahoma" pitchFamily="-96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306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0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35AA62-5089-49C9-AE50-0213387652CA}" type="slidenum">
              <a:rPr lang="en-US" smtClean="0">
                <a:latin typeface="Tahoma" pitchFamily="-96" charset="0"/>
              </a:rPr>
              <a:pPr/>
              <a:t>10</a:t>
            </a:fld>
            <a:endParaRPr lang="en-US">
              <a:latin typeface="Tahoma" pitchFamily="-96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81151">
              <a:defRPr/>
            </a:pPr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4545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395899-8D70-43ED-88A2-AB54020808EE}" type="slidenum">
              <a:rPr lang="en-US" smtClean="0">
                <a:latin typeface="Tahoma" pitchFamily="-96" charset="0"/>
              </a:rPr>
              <a:pPr/>
              <a:t>11</a:t>
            </a:fld>
            <a:endParaRPr lang="en-US">
              <a:latin typeface="Tahoma" pitchFamily="-96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138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98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4137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7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70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Tahoma" charset="0"/>
              </a:defRPr>
            </a:lvl1pPr>
          </a:lstStyle>
          <a:p>
            <a:pPr>
              <a:defRPr/>
            </a:pPr>
            <a:r>
              <a:rPr lang="en-US"/>
              <a:t>L02-</a:t>
            </a:r>
            <a:fld id="{2DBA8F0E-D6DA-4224-82EA-C9BF982C3C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" name="Rectangle 72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6.1920</a:t>
            </a:r>
          </a:p>
        </p:txBody>
      </p:sp>
    </p:spTree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6.1920</a:t>
            </a:r>
          </a:p>
        </p:txBody>
      </p:sp>
    </p:spTree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267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70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</p:grpSp>
        <p:sp>
          <p:nvSpPr>
            <p:cNvPr id="41272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41273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2732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4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27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4127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/>
              <a:t>L02-</a:t>
            </a:r>
            <a:fld id="{7D3E83D8-6A0E-4416-8509-48224F3DAD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2741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98799" y="6400800"/>
            <a:ext cx="330200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/>
              <a:t>6.1920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0" r:id="rId2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-96" charset="2"/>
        <a:buBlip>
          <a:blip r:embed="rId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-96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-96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809625" y="1470025"/>
            <a:ext cx="7943849" cy="4651375"/>
          </a:xfrm>
        </p:spPr>
        <p:txBody>
          <a:bodyPr/>
          <a:lstStyle/>
          <a:p>
            <a:pPr lvl="0" eaLnBrk="1" hangingPunct="1">
              <a:lnSpc>
                <a:spcPct val="80000"/>
              </a:lnSpc>
              <a:buClr>
                <a:srgbClr val="6F89F7"/>
              </a:buClr>
            </a:pPr>
            <a:r>
              <a:rPr lang="en-US" sz="2400">
                <a:solidFill>
                  <a:srgbClr val="660066"/>
                </a:solidFill>
              </a:rPr>
              <a:t>Constructive Computer Architecture</a:t>
            </a:r>
          </a:p>
          <a:p>
            <a:pPr lvl="0" eaLnBrk="1" hangingPunct="1">
              <a:lnSpc>
                <a:spcPct val="80000"/>
              </a:lnSpc>
              <a:buClr>
                <a:srgbClr val="6F89F7"/>
              </a:buClr>
            </a:pPr>
            <a:endParaRPr lang="en-US" sz="1800">
              <a:solidFill>
                <a:srgbClr val="660066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4400">
                <a:solidFill>
                  <a:schemeClr val="tx2"/>
                </a:solidFill>
              </a:rPr>
              <a:t>Sequential Circuits: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solidFill>
                  <a:schemeClr val="tx2"/>
                </a:solidFill>
              </a:rPr>
              <a:t>Circuits with state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1800"/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1800"/>
          </a:p>
          <a:p>
            <a:pPr>
              <a:lnSpc>
                <a:spcPct val="80000"/>
              </a:lnSpc>
            </a:pPr>
            <a:r>
              <a:rPr lang="en-US" sz="2400">
                <a:ea typeface="+mn-lt"/>
                <a:cs typeface="+mn-lt"/>
              </a:rPr>
              <a:t>Thomas – EPFL</a:t>
            </a:r>
            <a:endParaRPr lang="en-US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>
              <a:ea typeface="+mn-lt"/>
              <a:cs typeface="+mn-lt"/>
            </a:endParaRPr>
          </a:p>
          <a:p>
            <a:pPr>
              <a:lnSpc>
                <a:spcPct val="80000"/>
              </a:lnSpc>
            </a:pPr>
            <a:endParaRPr lang="en-US" sz="2400">
              <a:ea typeface="+mn-lt"/>
              <a:cs typeface="+mn-lt"/>
            </a:endParaRPr>
          </a:p>
          <a:p>
            <a:pPr>
              <a:lnSpc>
                <a:spcPct val="80000"/>
              </a:lnSpc>
            </a:pPr>
            <a:endParaRPr lang="en-US" sz="2400">
              <a:ea typeface="+mn-lt"/>
              <a:cs typeface="+mn-lt"/>
            </a:endParaRPr>
          </a:p>
          <a:p>
            <a:pPr>
              <a:lnSpc>
                <a:spcPct val="80000"/>
              </a:lnSpc>
            </a:pPr>
            <a:r>
              <a:rPr lang="en-US" sz="2400">
                <a:ea typeface="+mn-lt"/>
                <a:cs typeface="+mn-lt"/>
              </a:rPr>
              <a:t>Slides adapted from 6.1920 with Arvind </a:t>
            </a:r>
            <a:endParaRPr lang="en-US">
              <a:ea typeface="+mn-lt"/>
              <a:cs typeface="+mn-lt"/>
            </a:endParaRPr>
          </a:p>
          <a:p>
            <a:pPr>
              <a:lnSpc>
                <a:spcPct val="80000"/>
              </a:lnSpc>
            </a:pPr>
            <a:r>
              <a:rPr lang="en-US" sz="2400">
                <a:ea typeface="+mn-lt"/>
                <a:cs typeface="+mn-lt"/>
              </a:rPr>
              <a:t>(Spring 23, MIT)</a:t>
            </a:r>
            <a:endParaRPr lang="en-US">
              <a:ea typeface="Verdana"/>
            </a:endParaRP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2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A19AF3-FC1A-4841-A94A-B6A2A84901A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262666-67C3-484F-90F1-9733176522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2DBA8F0E-D6DA-4224-82EA-C9BF982C3C97}" type="slidenum">
              <a:rPr lang="en-US" dirty="0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96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GCD module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736951" y="1800750"/>
            <a:ext cx="1418639" cy="1820288"/>
            <a:chOff x="4582507" y="1479430"/>
            <a:chExt cx="1418639" cy="1820288"/>
          </a:xfrm>
        </p:grpSpPr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4595555" y="1499493"/>
              <a:ext cx="1403709" cy="18002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4582507" y="1604169"/>
              <a:ext cx="345772" cy="633413"/>
              <a:chOff x="4570395" y="1604169"/>
              <a:chExt cx="345772" cy="633413"/>
            </a:xfrm>
          </p:grpSpPr>
          <p:sp>
            <p:nvSpPr>
              <p:cNvPr id="19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20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422759" y="1755082"/>
                <a:ext cx="603050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start</a:t>
                </a:r>
              </a:p>
            </p:txBody>
          </p:sp>
        </p:grpSp>
        <p:sp>
          <p:nvSpPr>
            <p:cNvPr id="9" name="Text Box 32"/>
            <p:cNvSpPr txBox="1">
              <a:spLocks noChangeArrowheads="1"/>
            </p:cNvSpPr>
            <p:nvPr/>
          </p:nvSpPr>
          <p:spPr bwMode="auto">
            <a:xfrm>
              <a:off x="5026580" y="2104601"/>
              <a:ext cx="58702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>
                  <a:latin typeface="+mn-lt"/>
                  <a:cs typeface="Arial" charset="0"/>
                </a:rPr>
                <a:t>GCD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82508" y="2472930"/>
              <a:ext cx="345772" cy="667848"/>
              <a:chOff x="4570395" y="1569734"/>
              <a:chExt cx="345772" cy="667848"/>
            </a:xfrm>
          </p:grpSpPr>
          <p:sp>
            <p:nvSpPr>
              <p:cNvPr id="17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8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419553" y="1720576"/>
                <a:ext cx="609462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busy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5655374" y="1479430"/>
              <a:ext cx="328143" cy="1029897"/>
              <a:chOff x="4570396" y="1478430"/>
              <a:chExt cx="328143" cy="1029897"/>
            </a:xfrm>
          </p:grpSpPr>
          <p:sp>
            <p:nvSpPr>
              <p:cNvPr id="15" name="Rectangle 9"/>
              <p:cNvSpPr>
                <a:spLocks noChangeArrowheads="1"/>
              </p:cNvSpPr>
              <p:nvPr/>
            </p:nvSpPr>
            <p:spPr bwMode="auto">
              <a:xfrm>
                <a:off x="4608391" y="1545899"/>
                <a:ext cx="290148" cy="88793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6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209336" y="1839490"/>
                <a:ext cx="1029897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getResult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5655375" y="2465956"/>
              <a:ext cx="345771" cy="694422"/>
              <a:chOff x="4570396" y="1561760"/>
              <a:chExt cx="345771" cy="694422"/>
            </a:xfrm>
          </p:grpSpPr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4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377074" y="1755082"/>
                <a:ext cx="694422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ready</a:t>
                </a:r>
              </a:p>
            </p:txBody>
          </p:sp>
        </p:grpSp>
      </p:grpSp>
      <p:cxnSp>
        <p:nvCxnSpPr>
          <p:cNvPr id="21" name="Straight Arrow Connector 20"/>
          <p:cNvCxnSpPr/>
          <p:nvPr/>
        </p:nvCxnSpPr>
        <p:spPr bwMode="auto">
          <a:xfrm>
            <a:off x="1241875" y="2134947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>
            <a:off x="1260368" y="2381462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775046" y="2189655"/>
            <a:ext cx="43633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err="1">
                <a:solidFill>
                  <a:srgbClr val="FF0000"/>
                </a:solidFill>
                <a:latin typeface="+mn-lt"/>
                <a:cs typeface="Arial" charset="0"/>
              </a:rPr>
              <a:t>en</a:t>
            </a:r>
            <a:endParaRPr lang="en-US" sz="1600" i="1">
              <a:solidFill>
                <a:srgbClr val="FF0000"/>
              </a:solidFill>
              <a:latin typeface="+mn-lt"/>
              <a:cs typeface="Arial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3131842" y="2164275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 flipH="1">
            <a:off x="3153178" y="2419497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>
            <a:off x="3158084" y="3165696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 flipH="1">
            <a:off x="1229036" y="3133486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8" name="Text Box 5"/>
          <p:cNvSpPr txBox="1">
            <a:spLocks noChangeArrowheads="1"/>
          </p:cNvSpPr>
          <p:nvPr/>
        </p:nvSpPr>
        <p:spPr bwMode="auto">
          <a:xfrm>
            <a:off x="3617409" y="2201192"/>
            <a:ext cx="43633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err="1">
                <a:solidFill>
                  <a:srgbClr val="FF0000"/>
                </a:solidFill>
                <a:latin typeface="+mn-lt"/>
                <a:cs typeface="Arial" charset="0"/>
              </a:rPr>
              <a:t>en</a:t>
            </a:r>
            <a:endParaRPr lang="en-US" sz="1600" i="1">
              <a:solidFill>
                <a:srgbClr val="FF0000"/>
              </a:solidFill>
              <a:latin typeface="+mn-lt"/>
              <a:cs typeface="Arial" charset="0"/>
            </a:endParaRPr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auto">
          <a:xfrm>
            <a:off x="4155982" y="1640087"/>
            <a:ext cx="4966586" cy="230832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GCD</a:t>
            </a:r>
            <a:r>
              <a:rPr lang="en-US" sz="1800" b="0">
                <a:latin typeface="Courier New" pitchFamily="49" charset="0"/>
                <a:cs typeface="Courier New" pitchFamily="49" charset="0"/>
              </a:rPr>
              <a:t>;</a:t>
            </a:r>
            <a:endParaRPr lang="en-US" sz="1800" b="0">
              <a:latin typeface="Courier New" pitchFamily="49" charset="0"/>
              <a:cs typeface="Times New Roman" pitchFamily="-96" charset="0"/>
            </a:endParaRPr>
          </a:p>
          <a:p>
            <a:r>
              <a:rPr lang="en-US" sz="1800" b="1">
                <a:latin typeface="Courier New" pitchFamily="49" charset="0"/>
                <a:cs typeface="Courier New" pitchFamily="49" charset="0"/>
              </a:rPr>
              <a:t>  method Action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start (Bit#(32) a,</a:t>
            </a:r>
          </a:p>
          <a:p>
            <a:r>
              <a:rPr lang="en-US" sz="1800">
                <a:latin typeface="Courier New" pitchFamily="49" charset="0"/>
                <a:cs typeface="Courier New" pitchFamily="49" charset="0"/>
              </a:rPr>
              <a:t>                       Bit#(32) b)</a:t>
            </a:r>
            <a:r>
              <a:rPr lang="en-US" sz="1800" b="0">
                <a:latin typeface="Courier New" pitchFamily="49" charset="0"/>
                <a:cs typeface="Courier New" pitchFamily="49" charset="0"/>
              </a:rPr>
              <a:t>; </a:t>
            </a:r>
            <a:endParaRPr lang="en-US" sz="1800" b="0">
              <a:latin typeface="Courier New" pitchFamily="49" charset="0"/>
              <a:cs typeface="Times New Roman" pitchFamily="-96" charset="0"/>
            </a:endParaRPr>
          </a:p>
          <a:p>
            <a:r>
              <a:rPr lang="en-US" sz="1800" b="1">
                <a:latin typeface="Courier New" pitchFamily="49" charset="0"/>
                <a:cs typeface="Courier New" pitchFamily="49" charset="0"/>
              </a:rPr>
              <a:t>  method </a:t>
            </a:r>
            <a:r>
              <a:rPr lang="en-US" sz="1800" b="1" err="1">
                <a:latin typeface="Courier New" pitchFamily="49" charset="0"/>
                <a:cs typeface="Courier New" pitchFamily="49" charset="0"/>
              </a:rPr>
              <a:t>ActionValue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#(Bit#(</a:t>
            </a:r>
            <a:r>
              <a:rPr lang="en-US" sz="1800" b="0">
                <a:latin typeface="Courier New" pitchFamily="49" charset="0"/>
                <a:cs typeface="Courier New" pitchFamily="49" charset="0"/>
              </a:rPr>
              <a:t>32))</a:t>
            </a:r>
          </a:p>
          <a:p>
            <a:r>
              <a:rPr lang="en-US" sz="1800">
                <a:latin typeface="Courier New" pitchFamily="49" charset="0"/>
                <a:cs typeface="Courier New" pitchFamily="49" charset="0"/>
              </a:rPr>
              <a:t>                       </a:t>
            </a:r>
            <a:r>
              <a:rPr lang="en-US" sz="1800" b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0" err="1">
                <a:latin typeface="Courier New" pitchFamily="49" charset="0"/>
                <a:cs typeface="Courier New" pitchFamily="49" charset="0"/>
              </a:rPr>
              <a:t>getResult</a:t>
            </a:r>
            <a:r>
              <a:rPr lang="en-US" sz="1800" b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800" b="1">
                <a:latin typeface="Courier New" pitchFamily="49" charset="0"/>
                <a:cs typeface="Courier New" pitchFamily="49" charset="0"/>
              </a:rPr>
              <a:t>  method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Bool busy;</a:t>
            </a:r>
          </a:p>
          <a:p>
            <a:r>
              <a:rPr lang="en-US" sz="1800" b="1">
                <a:latin typeface="Courier New" pitchFamily="49" charset="0"/>
                <a:cs typeface="Courier New" pitchFamily="49" charset="0"/>
              </a:rPr>
              <a:t>  method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ready;</a:t>
            </a:r>
            <a:endParaRPr lang="en-US" sz="1800" b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err="1">
                <a:latin typeface="Courier New" pitchFamily="49" charset="0"/>
                <a:cs typeface="Courier New" pitchFamily="49" charset="0"/>
              </a:rPr>
              <a:t>endinterface</a:t>
            </a:r>
            <a:endParaRPr lang="en-US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8325" y="4206987"/>
            <a:ext cx="6105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GCD can be started if the module is not </a:t>
            </a:r>
            <a:r>
              <a:rPr lang="en-US" i="1"/>
              <a:t>busy</a:t>
            </a:r>
            <a:r>
              <a:rPr lang="en-US"/>
              <a:t>; Results can be read when </a:t>
            </a:r>
            <a:r>
              <a:rPr lang="en-US" i="1"/>
              <a:t>ready</a:t>
            </a: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54571" y="1994998"/>
            <a:ext cx="6399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>
                <a:latin typeface="+mn-lt"/>
                <a:cs typeface="Arial" charset="0"/>
              </a:rPr>
              <a:t>data</a:t>
            </a:r>
          </a:p>
        </p:txBody>
      </p: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3221715" y="1851101"/>
            <a:ext cx="76816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>
                <a:latin typeface="+mn-lt"/>
                <a:cs typeface="Arial" charset="0"/>
              </a:rPr>
              <a:t>result</a:t>
            </a:r>
          </a:p>
        </p:txBody>
      </p:sp>
      <p:cxnSp>
        <p:nvCxnSpPr>
          <p:cNvPr id="33" name="Straight Arrow Connector 32"/>
          <p:cNvCxnSpPr/>
          <p:nvPr/>
        </p:nvCxnSpPr>
        <p:spPr bwMode="auto">
          <a:xfrm>
            <a:off x="1243178" y="2283351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25C98-FDE0-4458-924B-0B1DEE4C3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3A2CD5F-CBF7-486C-99D2-94802D399A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4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04299" y="1513830"/>
            <a:ext cx="8094428" cy="509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module</a:t>
            </a:r>
            <a:r>
              <a:rPr lang="en-US" sz="1800">
                <a:latin typeface="Courier New" pitchFamily="49" charset="0"/>
              </a:rPr>
              <a:t> </a:t>
            </a:r>
            <a:r>
              <a:rPr lang="en-US" sz="1800" err="1">
                <a:latin typeface="Courier New" pitchFamily="49" charset="0"/>
              </a:rPr>
              <a:t>mkGCD</a:t>
            </a:r>
            <a:r>
              <a:rPr lang="en-US" sz="1800">
                <a:latin typeface="Courier New" pitchFamily="49" charset="0"/>
              </a:rPr>
              <a:t> (GCD);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err="1">
                <a:latin typeface="Courier New" pitchFamily="49" charset="0"/>
              </a:rPr>
              <a:t>Reg</a:t>
            </a:r>
            <a:r>
              <a:rPr lang="en-US" sz="1800">
                <a:latin typeface="Courier New" pitchFamily="49" charset="0"/>
              </a:rPr>
              <a:t>#(Bit#(32)) x &lt;- </a:t>
            </a:r>
            <a:r>
              <a:rPr lang="en-US" sz="1800" err="1">
                <a:latin typeface="Courier New" pitchFamily="49" charset="0"/>
              </a:rPr>
              <a:t>mkReg</a:t>
            </a:r>
            <a:r>
              <a:rPr lang="en-US" sz="1800">
                <a:latin typeface="Courier New" pitchFamily="49" charset="0"/>
              </a:rPr>
              <a:t>(0);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err="1">
                <a:latin typeface="Courier New" pitchFamily="49" charset="0"/>
              </a:rPr>
              <a:t>Reg</a:t>
            </a:r>
            <a:r>
              <a:rPr lang="en-US" sz="1800">
                <a:latin typeface="Courier New" pitchFamily="49" charset="0"/>
              </a:rPr>
              <a:t>#(Bit#(32)) y &lt;- </a:t>
            </a:r>
            <a:r>
              <a:rPr lang="en-US" sz="1800" err="1">
                <a:latin typeface="Courier New" pitchFamily="49" charset="0"/>
              </a:rPr>
              <a:t>mkReg</a:t>
            </a:r>
            <a:r>
              <a:rPr lang="en-US" sz="1800">
                <a:latin typeface="Courier New" pitchFamily="49" charset="0"/>
              </a:rPr>
              <a:t>(0);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sz="1800" err="1">
                <a:latin typeface="Courier New" pitchFamily="49" charset="0"/>
              </a:rPr>
              <a:t>Reg</a:t>
            </a:r>
            <a:r>
              <a:rPr lang="en-US" sz="1800">
                <a:latin typeface="Courier New" pitchFamily="49" charset="0"/>
              </a:rPr>
              <a:t>#(Bool) </a:t>
            </a:r>
            <a:r>
              <a:rPr lang="en-US" sz="1800" err="1">
                <a:latin typeface="Courier New" pitchFamily="49" charset="0"/>
              </a:rPr>
              <a:t>busy_flag</a:t>
            </a:r>
            <a:r>
              <a:rPr lang="en-US" sz="1800">
                <a:latin typeface="Courier New" pitchFamily="49" charset="0"/>
              </a:rPr>
              <a:t> &lt;- </a:t>
            </a:r>
            <a:r>
              <a:rPr lang="en-US" sz="1800" err="1">
                <a:latin typeface="Courier New" pitchFamily="49" charset="0"/>
              </a:rPr>
              <a:t>mkReg</a:t>
            </a:r>
            <a:r>
              <a:rPr lang="en-US" sz="1800">
                <a:latin typeface="Courier New" pitchFamily="49" charset="0"/>
              </a:rPr>
              <a:t>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rule </a:t>
            </a:r>
            <a:r>
              <a:rPr lang="en-US" sz="1800" err="1">
                <a:latin typeface="Courier New" pitchFamily="49" charset="0"/>
              </a:rPr>
              <a:t>gcd</a:t>
            </a:r>
            <a:r>
              <a:rPr lang="en-US" sz="1800">
                <a:latin typeface="Courier New" pitchFamily="49" charset="0"/>
              </a:rPr>
              <a:t>;</a:t>
            </a:r>
            <a:endParaRPr lang="en-US" sz="1800" b="1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   if</a:t>
            </a:r>
            <a:r>
              <a:rPr lang="en-US" sz="1800">
                <a:latin typeface="Courier New" pitchFamily="49" charset="0"/>
              </a:rPr>
              <a:t> (x &gt;= y) </a:t>
            </a:r>
            <a:r>
              <a:rPr lang="en-US" sz="1800" b="1">
                <a:latin typeface="Courier New" pitchFamily="49" charset="0"/>
              </a:rPr>
              <a:t>begin </a:t>
            </a:r>
            <a:r>
              <a:rPr lang="en-US" sz="1800">
                <a:latin typeface="Courier New" pitchFamily="49" charset="0"/>
              </a:rPr>
              <a:t>x &lt;= x – y; </a:t>
            </a:r>
            <a:r>
              <a:rPr lang="en-US" sz="1800" b="1">
                <a:latin typeface="Courier New" pitchFamily="49" charset="0"/>
              </a:rPr>
              <a:t>end </a:t>
            </a:r>
            <a:r>
              <a:rPr lang="en-US" sz="1800">
                <a:latin typeface="Courier New" pitchFamily="49" charset="0"/>
              </a:rPr>
              <a:t>//subtract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   else if </a:t>
            </a:r>
            <a:r>
              <a:rPr lang="en-US" sz="1800">
                <a:latin typeface="Courier New" pitchFamily="49" charset="0"/>
              </a:rPr>
              <a:t>(x != 0) </a:t>
            </a:r>
            <a:r>
              <a:rPr lang="en-US" sz="1800" b="1">
                <a:latin typeface="Courier New" pitchFamily="49" charset="0"/>
              </a:rPr>
              <a:t>begin </a:t>
            </a:r>
            <a:r>
              <a:rPr lang="en-US" sz="1800">
                <a:latin typeface="Courier New" pitchFamily="49" charset="0"/>
              </a:rPr>
              <a:t>x &lt;= y; y &lt;= x; </a:t>
            </a:r>
            <a:r>
              <a:rPr lang="en-US" sz="1800" b="1">
                <a:latin typeface="Courier New" pitchFamily="49" charset="0"/>
              </a:rPr>
              <a:t>end </a:t>
            </a:r>
            <a:r>
              <a:rPr lang="en-US" sz="1800">
                <a:latin typeface="Courier New" pitchFamily="49" charset="0"/>
              </a:rPr>
              <a:t>//swap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sz="1800" b="1" err="1">
                <a:latin typeface="Courier New" pitchFamily="49" charset="0"/>
              </a:rPr>
              <a:t>endrule</a:t>
            </a:r>
            <a:endParaRPr lang="en-US" sz="1800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method Action </a:t>
            </a:r>
            <a:r>
              <a:rPr lang="en-US" sz="1800">
                <a:latin typeface="Courier New" pitchFamily="49" charset="0"/>
              </a:rPr>
              <a:t>start(Bit#(32) a, Bit#(32) b);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latin typeface="Courier New" pitchFamily="49" charset="0"/>
              </a:rPr>
              <a:t>  x &lt;= a; y &lt;= b; </a:t>
            </a:r>
            <a:r>
              <a:rPr lang="en-US" sz="1800" err="1">
                <a:latin typeface="Courier New" pitchFamily="49" charset="0"/>
              </a:rPr>
              <a:t>busy_flag</a:t>
            </a:r>
            <a:r>
              <a:rPr lang="en-US" sz="1800">
                <a:latin typeface="Courier New" pitchFamily="49" charset="0"/>
              </a:rPr>
              <a:t> &lt;= True;                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err="1">
                <a:latin typeface="Courier New" pitchFamily="49" charset="0"/>
              </a:rPr>
              <a:t>endmethod</a:t>
            </a:r>
            <a:endParaRPr lang="en-US" sz="1800" b="1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method</a:t>
            </a:r>
            <a:r>
              <a:rPr lang="en-US" sz="1800">
                <a:latin typeface="Courier New" pitchFamily="49" charset="0"/>
              </a:rPr>
              <a:t> </a:t>
            </a:r>
            <a:r>
              <a:rPr lang="en-US" sz="1800" b="1" err="1">
                <a:latin typeface="Courier New" pitchFamily="49" charset="0"/>
              </a:rPr>
              <a:t>ActionValue</a:t>
            </a:r>
            <a:r>
              <a:rPr lang="en-US" sz="1800">
                <a:latin typeface="Courier New" pitchFamily="49" charset="0"/>
              </a:rPr>
              <a:t>#</a:t>
            </a:r>
            <a:r>
              <a:rPr lang="en-US" altLang="zh-TW" sz="180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>
                <a:latin typeface="Courier New" pitchFamily="49" charset="0"/>
              </a:rPr>
              <a:t>Bit#(32)) </a:t>
            </a:r>
            <a:r>
              <a:rPr lang="en-US" sz="1800" err="1">
                <a:latin typeface="Courier New" pitchFamily="49" charset="0"/>
              </a:rPr>
              <a:t>getResult</a:t>
            </a:r>
            <a:r>
              <a:rPr lang="en-US" sz="1800">
                <a:latin typeface="Courier New" pitchFamily="49" charset="0"/>
              </a:rPr>
              <a:t>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  </a:t>
            </a:r>
            <a:r>
              <a:rPr lang="en-US" sz="1800" err="1">
                <a:latin typeface="Courier New" pitchFamily="49" charset="0"/>
              </a:rPr>
              <a:t>busy_flag</a:t>
            </a:r>
            <a:r>
              <a:rPr lang="en-US" sz="1800">
                <a:latin typeface="Courier New" pitchFamily="49" charset="0"/>
              </a:rPr>
              <a:t> &lt;= False;</a:t>
            </a:r>
            <a:r>
              <a:rPr lang="en-US" sz="1800" b="1">
                <a:latin typeface="Courier New" pitchFamily="49" charset="0"/>
              </a:rPr>
              <a:t> return</a:t>
            </a:r>
            <a:r>
              <a:rPr lang="en-US" sz="1800">
                <a:latin typeface="Courier New" pitchFamily="49" charset="0"/>
              </a:rPr>
              <a:t> y;     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err="1">
                <a:latin typeface="Courier New" pitchFamily="49" charset="0"/>
              </a:rPr>
              <a:t>endmethod</a:t>
            </a:r>
            <a:endParaRPr lang="en-US" sz="1800" b="1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method </a:t>
            </a:r>
            <a:r>
              <a:rPr lang="en-US" sz="1800">
                <a:latin typeface="Courier New" pitchFamily="49" charset="0"/>
              </a:rPr>
              <a:t>busy = </a:t>
            </a:r>
            <a:r>
              <a:rPr lang="en-US" sz="1800" err="1">
                <a:latin typeface="Courier New" pitchFamily="49" charset="0"/>
              </a:rPr>
              <a:t>busy_flag</a:t>
            </a:r>
            <a:r>
              <a:rPr lang="en-US" sz="1800">
                <a:latin typeface="Courier New" pitchFamily="49" charset="0"/>
              </a:rPr>
              <a:t>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method </a:t>
            </a:r>
            <a:r>
              <a:rPr lang="en-US" sz="1800">
                <a:latin typeface="Courier New" pitchFamily="49" charset="0"/>
              </a:rPr>
              <a:t>ready = x==0;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err="1">
                <a:latin typeface="Courier New" pitchFamily="49" charset="0"/>
              </a:rPr>
              <a:t>endmodule</a:t>
            </a:r>
            <a:endParaRPr lang="en-US" sz="1800" b="1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 b="1">
              <a:latin typeface="Courier New" pitchFamily="49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604299" y="341398"/>
            <a:ext cx="7772400" cy="1143000"/>
          </a:xfrm>
        </p:spPr>
        <p:txBody>
          <a:bodyPr/>
          <a:lstStyle/>
          <a:p>
            <a:r>
              <a:rPr lang="en-US"/>
              <a:t>GCD in BSV</a:t>
            </a: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7338802" y="3863074"/>
            <a:ext cx="173990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1600"/>
              <a:t>Assume b /= 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175850" y="5141343"/>
            <a:ext cx="3838754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r>
              <a:rPr lang="en-US"/>
              <a:t> should be called only if the module is not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busy</a:t>
            </a:r>
            <a:r>
              <a:rPr lang="en-US"/>
              <a:t>;</a:t>
            </a:r>
          </a:p>
          <a:p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getResult</a:t>
            </a:r>
            <a:r>
              <a:rPr lang="en-US"/>
              <a:t> should be called only when ready is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4CB48C-41E9-477D-810F-4B9376D13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A0F01-E5DC-4195-A6FD-FFDD4B7C20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3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Rule</a:t>
            </a:r>
          </a:p>
        </p:txBody>
      </p:sp>
      <p:sp>
        <p:nvSpPr>
          <p:cNvPr id="48" name="Text Box 37"/>
          <p:cNvSpPr txBox="1">
            <a:spLocks noChangeArrowheads="1"/>
          </p:cNvSpPr>
          <p:nvPr/>
        </p:nvSpPr>
        <p:spPr bwMode="auto">
          <a:xfrm>
            <a:off x="698739" y="2275316"/>
            <a:ext cx="7919049" cy="124187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rule </a:t>
            </a:r>
            <a:r>
              <a:rPr lang="en-US" sz="1800" err="1">
                <a:latin typeface="Courier New" pitchFamily="49" charset="0"/>
              </a:rPr>
              <a:t>gcd</a:t>
            </a:r>
            <a:r>
              <a:rPr lang="en-US" sz="1800">
                <a:latin typeface="Courier New" pitchFamily="49" charset="0"/>
              </a:rPr>
              <a:t>;</a:t>
            </a:r>
            <a:endParaRPr lang="en-US" sz="1800" b="1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   if</a:t>
            </a:r>
            <a:r>
              <a:rPr lang="en-US" sz="1800">
                <a:latin typeface="Courier New" pitchFamily="49" charset="0"/>
              </a:rPr>
              <a:t> (x &gt;= y) </a:t>
            </a:r>
            <a:r>
              <a:rPr lang="en-US" sz="1800" b="1">
                <a:latin typeface="Courier New" pitchFamily="49" charset="0"/>
              </a:rPr>
              <a:t>begin </a:t>
            </a:r>
            <a:r>
              <a:rPr lang="en-US" sz="1800">
                <a:latin typeface="Courier New" pitchFamily="49" charset="0"/>
              </a:rPr>
              <a:t>x &lt;= x – y; </a:t>
            </a:r>
            <a:r>
              <a:rPr lang="en-US" sz="1800" b="1">
                <a:latin typeface="Courier New" pitchFamily="49" charset="0"/>
              </a:rPr>
              <a:t>end          </a:t>
            </a:r>
            <a:r>
              <a:rPr lang="en-US" sz="1800">
                <a:latin typeface="Courier New" pitchFamily="49" charset="0"/>
              </a:rPr>
              <a:t>//subtract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   else if </a:t>
            </a:r>
            <a:r>
              <a:rPr lang="en-US" sz="1800">
                <a:latin typeface="Courier New" pitchFamily="49" charset="0"/>
              </a:rPr>
              <a:t>(x != 0) </a:t>
            </a:r>
            <a:r>
              <a:rPr lang="en-US" sz="1800" b="1">
                <a:latin typeface="Courier New" pitchFamily="49" charset="0"/>
              </a:rPr>
              <a:t>begin </a:t>
            </a:r>
            <a:r>
              <a:rPr lang="en-US" sz="1800">
                <a:latin typeface="Courier New" pitchFamily="49" charset="0"/>
              </a:rPr>
              <a:t>x &lt;= y; y &lt;= x; </a:t>
            </a:r>
            <a:r>
              <a:rPr lang="en-US" sz="1800" b="1">
                <a:latin typeface="Courier New" pitchFamily="49" charset="0"/>
              </a:rPr>
              <a:t>end </a:t>
            </a:r>
            <a:r>
              <a:rPr lang="en-US" sz="1800">
                <a:latin typeface="Courier New" pitchFamily="49" charset="0"/>
              </a:rPr>
              <a:t>//swap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err="1">
                <a:latin typeface="Courier New" pitchFamily="49" charset="0"/>
              </a:rPr>
              <a:t>endrule</a:t>
            </a:r>
            <a:endParaRPr lang="en-US" sz="1800" b="1">
              <a:latin typeface="Courier New" pitchFamily="49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107726" y="1238169"/>
            <a:ext cx="3113248" cy="1942898"/>
            <a:chOff x="5978995" y="2221536"/>
            <a:chExt cx="3113248" cy="1942898"/>
          </a:xfrm>
        </p:grpSpPr>
        <p:sp>
          <p:nvSpPr>
            <p:cNvPr id="47" name="TextBox 46"/>
            <p:cNvSpPr txBox="1"/>
            <p:nvPr/>
          </p:nvSpPr>
          <p:spPr>
            <a:xfrm>
              <a:off x="7500987" y="2221536"/>
              <a:ext cx="159125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latin typeface="Comic Sans MS" panose="030F0702030302020204" pitchFamily="66" charset="0"/>
                </a:rPr>
                <a:t>parallel composition of actions</a:t>
              </a:r>
            </a:p>
          </p:txBody>
        </p:sp>
        <p:sp>
          <p:nvSpPr>
            <p:cNvPr id="49" name="Freeform 48"/>
            <p:cNvSpPr/>
            <p:nvPr/>
          </p:nvSpPr>
          <p:spPr bwMode="auto">
            <a:xfrm>
              <a:off x="5978995" y="3921153"/>
              <a:ext cx="249258" cy="243281"/>
            </a:xfrm>
            <a:custGeom>
              <a:avLst/>
              <a:gdLst>
                <a:gd name="connsiteX0" fmla="*/ 5978 w 249258"/>
                <a:gd name="connsiteY0" fmla="*/ 117446 h 243281"/>
                <a:gd name="connsiteX1" fmla="*/ 22756 w 249258"/>
                <a:gd name="connsiteY1" fmla="*/ 75501 h 243281"/>
                <a:gd name="connsiteX2" fmla="*/ 73090 w 249258"/>
                <a:gd name="connsiteY2" fmla="*/ 41945 h 243281"/>
                <a:gd name="connsiteX3" fmla="*/ 89868 w 249258"/>
                <a:gd name="connsiteY3" fmla="*/ 16778 h 243281"/>
                <a:gd name="connsiteX4" fmla="*/ 140202 w 249258"/>
                <a:gd name="connsiteY4" fmla="*/ 0 h 243281"/>
                <a:gd name="connsiteX5" fmla="*/ 215703 w 249258"/>
                <a:gd name="connsiteY5" fmla="*/ 8389 h 243281"/>
                <a:gd name="connsiteX6" fmla="*/ 240870 w 249258"/>
                <a:gd name="connsiteY6" fmla="*/ 16778 h 243281"/>
                <a:gd name="connsiteX7" fmla="*/ 249258 w 249258"/>
                <a:gd name="connsiteY7" fmla="*/ 41945 h 243281"/>
                <a:gd name="connsiteX8" fmla="*/ 240870 w 249258"/>
                <a:gd name="connsiteY8" fmla="*/ 176169 h 243281"/>
                <a:gd name="connsiteX9" fmla="*/ 190536 w 249258"/>
                <a:gd name="connsiteY9" fmla="*/ 201336 h 243281"/>
                <a:gd name="connsiteX10" fmla="*/ 115035 w 249258"/>
                <a:gd name="connsiteY10" fmla="*/ 234892 h 243281"/>
                <a:gd name="connsiteX11" fmla="*/ 89868 w 249258"/>
                <a:gd name="connsiteY11" fmla="*/ 243281 h 243281"/>
                <a:gd name="connsiteX12" fmla="*/ 31145 w 249258"/>
                <a:gd name="connsiteY12" fmla="*/ 226503 h 243281"/>
                <a:gd name="connsiteX13" fmla="*/ 5978 w 249258"/>
                <a:gd name="connsiteY13" fmla="*/ 201336 h 243281"/>
                <a:gd name="connsiteX14" fmla="*/ 5978 w 249258"/>
                <a:gd name="connsiteY14" fmla="*/ 117446 h 243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9258" h="243281">
                  <a:moveTo>
                    <a:pt x="5978" y="117446"/>
                  </a:moveTo>
                  <a:cubicBezTo>
                    <a:pt x="8774" y="96473"/>
                    <a:pt x="12752" y="86756"/>
                    <a:pt x="22756" y="75501"/>
                  </a:cubicBezTo>
                  <a:cubicBezTo>
                    <a:pt x="36153" y="60430"/>
                    <a:pt x="73090" y="41945"/>
                    <a:pt x="73090" y="41945"/>
                  </a:cubicBezTo>
                  <a:cubicBezTo>
                    <a:pt x="78683" y="33556"/>
                    <a:pt x="81318" y="22122"/>
                    <a:pt x="89868" y="16778"/>
                  </a:cubicBezTo>
                  <a:cubicBezTo>
                    <a:pt x="104865" y="7405"/>
                    <a:pt x="140202" y="0"/>
                    <a:pt x="140202" y="0"/>
                  </a:cubicBezTo>
                  <a:cubicBezTo>
                    <a:pt x="165369" y="2796"/>
                    <a:pt x="190726" y="4226"/>
                    <a:pt x="215703" y="8389"/>
                  </a:cubicBezTo>
                  <a:cubicBezTo>
                    <a:pt x="224425" y="9843"/>
                    <a:pt x="234617" y="10525"/>
                    <a:pt x="240870" y="16778"/>
                  </a:cubicBezTo>
                  <a:cubicBezTo>
                    <a:pt x="247123" y="23031"/>
                    <a:pt x="246462" y="33556"/>
                    <a:pt x="249258" y="41945"/>
                  </a:cubicBezTo>
                  <a:cubicBezTo>
                    <a:pt x="246462" y="86686"/>
                    <a:pt x="250594" y="132408"/>
                    <a:pt x="240870" y="176169"/>
                  </a:cubicBezTo>
                  <a:cubicBezTo>
                    <a:pt x="237865" y="189692"/>
                    <a:pt x="199378" y="196915"/>
                    <a:pt x="190536" y="201336"/>
                  </a:cubicBezTo>
                  <a:cubicBezTo>
                    <a:pt x="110771" y="241218"/>
                    <a:pt x="244892" y="191606"/>
                    <a:pt x="115035" y="234892"/>
                  </a:cubicBezTo>
                  <a:lnTo>
                    <a:pt x="89868" y="243281"/>
                  </a:lnTo>
                  <a:cubicBezTo>
                    <a:pt x="85393" y="242162"/>
                    <a:pt x="38366" y="231317"/>
                    <a:pt x="31145" y="226503"/>
                  </a:cubicBezTo>
                  <a:cubicBezTo>
                    <a:pt x="21274" y="219922"/>
                    <a:pt x="14367" y="209725"/>
                    <a:pt x="5978" y="201336"/>
                  </a:cubicBezTo>
                  <a:cubicBezTo>
                    <a:pt x="-5948" y="165558"/>
                    <a:pt x="3182" y="138419"/>
                    <a:pt x="5978" y="117446"/>
                  </a:cubicBezTo>
                  <a:close/>
                </a:path>
              </a:pathLst>
            </a:cu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3" name="Straight Arrow Connector 2"/>
            <p:cNvCxnSpPr/>
            <p:nvPr/>
          </p:nvCxnSpPr>
          <p:spPr bwMode="auto">
            <a:xfrm flipH="1">
              <a:off x="6187630" y="3047418"/>
              <a:ext cx="1339519" cy="910016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734203" y="3734596"/>
            <a:ext cx="7772400" cy="2042481"/>
          </a:xfrm>
        </p:spPr>
        <p:txBody>
          <a:bodyPr/>
          <a:lstStyle/>
          <a:p>
            <a:r>
              <a:rPr lang="en-US" sz="2400"/>
              <a:t>A rule is a collection of actions, which invoke methods</a:t>
            </a:r>
          </a:p>
          <a:p>
            <a:r>
              <a:rPr lang="en-US" sz="2400"/>
              <a:t>All actions in a rule execute in parallel</a:t>
            </a:r>
          </a:p>
          <a:p>
            <a:r>
              <a:rPr lang="en-US" sz="2400"/>
              <a:t>A rule can execute any time and when it executes all of its actions must execute</a:t>
            </a:r>
          </a:p>
        </p:txBody>
      </p:sp>
      <p:sp>
        <p:nvSpPr>
          <p:cNvPr id="10" name="TextBox 9"/>
          <p:cNvSpPr txBox="1"/>
          <p:nvPr/>
        </p:nvSpPr>
        <p:spPr>
          <a:xfrm rot="19186253">
            <a:off x="7249829" y="5306587"/>
            <a:ext cx="137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atomicity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0498" y="1690778"/>
            <a:ext cx="4523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A module may contain rules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9A1AC-27A9-4695-9E30-A391944CD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90531-112C-4C3A-ACBE-97935E41DC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3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59300"/>
            <a:ext cx="7772400" cy="1143000"/>
          </a:xfrm>
        </p:spPr>
        <p:txBody>
          <a:bodyPr/>
          <a:lstStyle/>
          <a:p>
            <a:r>
              <a:rPr lang="en-US"/>
              <a:t>Parallel Composition of Actions &amp; Double-Writes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179" y="3940391"/>
            <a:ext cx="7772400" cy="2026933"/>
          </a:xfrm>
        </p:spPr>
        <p:txBody>
          <a:bodyPr/>
          <a:lstStyle/>
          <a:p>
            <a:r>
              <a:rPr lang="en-US" sz="2400"/>
              <a:t>Parallel composition, and consequently a rule containing it, is illegal if a double-write possibility exists </a:t>
            </a:r>
          </a:p>
          <a:p>
            <a:r>
              <a:rPr lang="en-US" sz="2400"/>
              <a:t>The BSV compiler </a:t>
            </a:r>
            <a:r>
              <a:rPr lang="en-US" sz="2400">
                <a:solidFill>
                  <a:srgbClr val="FF0000"/>
                </a:solidFill>
              </a:rPr>
              <a:t>rejects</a:t>
            </a:r>
            <a:r>
              <a:rPr lang="en-US" sz="2400"/>
              <a:t> a program with potential multiple writes to a register, unless it can prove that there are never multiple writes</a:t>
            </a:r>
          </a:p>
        </p:txBody>
      </p:sp>
      <p:sp>
        <p:nvSpPr>
          <p:cNvPr id="7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09600" y="1540163"/>
            <a:ext cx="6527629" cy="714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rule </a:t>
            </a:r>
            <a:r>
              <a:rPr lang="en-US" sz="1800">
                <a:latin typeface="Courier New" pitchFamily="49" charset="0"/>
              </a:rPr>
              <a:t>one;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sz="1800">
                <a:latin typeface="Courier New" pitchFamily="49" charset="0"/>
              </a:rPr>
              <a:t>  y &lt;= 3; x &lt;= 5; x &lt;= 7; </a:t>
            </a:r>
            <a:r>
              <a:rPr lang="en-US" sz="1800" b="1" err="1">
                <a:latin typeface="Courier New" pitchFamily="49" charset="0"/>
              </a:rPr>
              <a:t>endrule</a:t>
            </a:r>
            <a:endParaRPr lang="en-US" sz="1800" b="1">
              <a:latin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35049" y="1789926"/>
            <a:ext cx="1709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omic Sans MS" panose="030F0702030302020204" pitchFamily="66" charset="0"/>
              </a:rPr>
              <a:t>Double write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83149" y="3252655"/>
            <a:ext cx="19716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omic Sans MS" panose="030F0702030302020204" pitchFamily="66" charset="0"/>
              </a:rPr>
              <a:t>Possibility of a double write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29783" y="2588457"/>
            <a:ext cx="2092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omic Sans MS" panose="030F0702030302020204" pitchFamily="66" charset="0"/>
              </a:rPr>
              <a:t>No double write</a:t>
            </a:r>
          </a:p>
        </p:txBody>
      </p:sp>
      <p:sp>
        <p:nvSpPr>
          <p:cNvPr id="11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09600" y="2354831"/>
            <a:ext cx="6527629" cy="675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rule </a:t>
            </a:r>
            <a:r>
              <a:rPr lang="en-US" sz="1800">
                <a:latin typeface="Courier New" pitchFamily="49" charset="0"/>
              </a:rPr>
              <a:t>two;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sz="1800">
                <a:latin typeface="Courier New" pitchFamily="49" charset="0"/>
              </a:rPr>
              <a:t>  y &lt;= 3; </a:t>
            </a:r>
            <a:r>
              <a:rPr lang="en-US" sz="1800" b="1">
                <a:latin typeface="Courier New" pitchFamily="49" charset="0"/>
              </a:rPr>
              <a:t>if</a:t>
            </a:r>
            <a:r>
              <a:rPr lang="en-US" sz="1800">
                <a:latin typeface="Courier New" pitchFamily="49" charset="0"/>
              </a:rPr>
              <a:t> (b) x &lt;= 7; </a:t>
            </a:r>
            <a:r>
              <a:rPr lang="en-US" sz="1800" b="1">
                <a:latin typeface="Courier New" pitchFamily="49" charset="0"/>
              </a:rPr>
              <a:t>else</a:t>
            </a:r>
            <a:r>
              <a:rPr lang="en-US" sz="1800">
                <a:latin typeface="Courier New" pitchFamily="49" charset="0"/>
              </a:rPr>
              <a:t> x &lt;= 5; </a:t>
            </a:r>
            <a:r>
              <a:rPr lang="en-US" sz="1800" b="1" err="1">
                <a:latin typeface="Courier New" pitchFamily="49" charset="0"/>
              </a:rPr>
              <a:t>endrule</a:t>
            </a:r>
            <a:endParaRPr lang="en-US" sz="1800" b="1">
              <a:latin typeface="Courier New" pitchFamily="49" charset="0"/>
            </a:endParaRPr>
          </a:p>
        </p:txBody>
      </p:sp>
      <p:sp>
        <p:nvSpPr>
          <p:cNvPr id="12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09600" y="3134674"/>
            <a:ext cx="5680606" cy="682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rule </a:t>
            </a:r>
            <a:r>
              <a:rPr lang="en-US" sz="1800">
                <a:latin typeface="Courier New" pitchFamily="49" charset="0"/>
              </a:rPr>
              <a:t>three;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latin typeface="Courier New" pitchFamily="49" charset="0"/>
              </a:rPr>
              <a:t>  y &lt;= 3; x &lt;= 5; </a:t>
            </a:r>
            <a:r>
              <a:rPr lang="en-US" sz="1800" b="1">
                <a:latin typeface="Courier New" pitchFamily="49" charset="0"/>
              </a:rPr>
              <a:t>if</a:t>
            </a:r>
            <a:r>
              <a:rPr lang="en-US" sz="1800">
                <a:latin typeface="Courier New" pitchFamily="49" charset="0"/>
              </a:rPr>
              <a:t> (b) x &lt;= 7; </a:t>
            </a:r>
            <a:r>
              <a:rPr lang="en-US" sz="1800" b="1" err="1">
                <a:latin typeface="Courier New" pitchFamily="49" charset="0"/>
              </a:rPr>
              <a:t>endrule</a:t>
            </a:r>
            <a:r>
              <a:rPr lang="en-US" sz="1800" b="1">
                <a:latin typeface="Courier New" pitchFamily="49" charset="0"/>
              </a:rPr>
              <a:t>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endParaRPr lang="en-US" sz="1800" b="1">
              <a:latin typeface="Courier New" pitchFamily="49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1C7BB-7DFD-4731-BFC3-0F8C3A587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F4DF6D-F9A3-49EE-87F1-557BB1CC7F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6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8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Calling the GCD module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808639" y="1810916"/>
            <a:ext cx="1418639" cy="1820288"/>
            <a:chOff x="4582507" y="1479430"/>
            <a:chExt cx="1418639" cy="1820288"/>
          </a:xfrm>
        </p:grpSpPr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4595555" y="1499493"/>
              <a:ext cx="1403709" cy="18002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4582507" y="1604169"/>
              <a:ext cx="345772" cy="633413"/>
              <a:chOff x="4570395" y="1604169"/>
              <a:chExt cx="345772" cy="633413"/>
            </a:xfrm>
          </p:grpSpPr>
          <p:sp>
            <p:nvSpPr>
              <p:cNvPr id="19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20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422759" y="1755082"/>
                <a:ext cx="603050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start</a:t>
                </a:r>
              </a:p>
            </p:txBody>
          </p:sp>
        </p:grpSp>
        <p:sp>
          <p:nvSpPr>
            <p:cNvPr id="9" name="Text Box 32"/>
            <p:cNvSpPr txBox="1">
              <a:spLocks noChangeArrowheads="1"/>
            </p:cNvSpPr>
            <p:nvPr/>
          </p:nvSpPr>
          <p:spPr bwMode="auto">
            <a:xfrm>
              <a:off x="5069060" y="2104601"/>
              <a:ext cx="502061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 err="1">
                  <a:latin typeface="+mn-lt"/>
                  <a:cs typeface="Arial" charset="0"/>
                </a:rPr>
                <a:t>gcd</a:t>
              </a:r>
              <a:endParaRPr lang="en-US" sz="1400">
                <a:latin typeface="+mn-lt"/>
                <a:cs typeface="Arial" charset="0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82508" y="2472930"/>
              <a:ext cx="345772" cy="667848"/>
              <a:chOff x="4570395" y="1569734"/>
              <a:chExt cx="345772" cy="667848"/>
            </a:xfrm>
          </p:grpSpPr>
          <p:sp>
            <p:nvSpPr>
              <p:cNvPr id="17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8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419553" y="1720576"/>
                <a:ext cx="609462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busy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5655374" y="1479430"/>
              <a:ext cx="328143" cy="1029897"/>
              <a:chOff x="4570396" y="1478430"/>
              <a:chExt cx="328143" cy="1029897"/>
            </a:xfrm>
          </p:grpSpPr>
          <p:sp>
            <p:nvSpPr>
              <p:cNvPr id="15" name="Rectangle 9"/>
              <p:cNvSpPr>
                <a:spLocks noChangeArrowheads="1"/>
              </p:cNvSpPr>
              <p:nvPr/>
            </p:nvSpPr>
            <p:spPr bwMode="auto">
              <a:xfrm>
                <a:off x="4608391" y="1545899"/>
                <a:ext cx="290148" cy="88793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6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209336" y="1839490"/>
                <a:ext cx="1029897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getResult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5655375" y="2465956"/>
              <a:ext cx="345771" cy="694422"/>
              <a:chOff x="4570396" y="1561760"/>
              <a:chExt cx="345771" cy="694422"/>
            </a:xfrm>
          </p:grpSpPr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4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377074" y="1755082"/>
                <a:ext cx="694422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ready</a:t>
                </a:r>
              </a:p>
            </p:txBody>
          </p:sp>
        </p:grpSp>
      </p:grpSp>
      <p:cxnSp>
        <p:nvCxnSpPr>
          <p:cNvPr id="21" name="Straight Arrow Connector 20"/>
          <p:cNvCxnSpPr/>
          <p:nvPr/>
        </p:nvCxnSpPr>
        <p:spPr bwMode="auto">
          <a:xfrm>
            <a:off x="3313563" y="2145113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2" name="Straight Arrow Connector 51"/>
          <p:cNvCxnSpPr/>
          <p:nvPr/>
        </p:nvCxnSpPr>
        <p:spPr bwMode="auto">
          <a:xfrm>
            <a:off x="5203530" y="2174441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609601" y="1757180"/>
            <a:ext cx="1622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latin typeface="Comic Sans MS" panose="030F0702030302020204" pitchFamily="66" charset="0"/>
              </a:rPr>
              <a:t>GCD can be started if the module is not </a:t>
            </a:r>
            <a:r>
              <a:rPr lang="en-US" sz="1800" i="1">
                <a:latin typeface="Comic Sans MS" panose="030F0702030302020204" pitchFamily="66" charset="0"/>
              </a:rPr>
              <a:t>busy</a:t>
            </a:r>
          </a:p>
        </p:txBody>
      </p:sp>
      <p:cxnSp>
        <p:nvCxnSpPr>
          <p:cNvPr id="33" name="Straight Arrow Connector 32"/>
          <p:cNvCxnSpPr/>
          <p:nvPr/>
        </p:nvCxnSpPr>
        <p:spPr bwMode="auto">
          <a:xfrm>
            <a:off x="3314866" y="2293517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A21FC579-6FAB-E552-48D8-BEE3A08AE868}"/>
              </a:ext>
            </a:extLst>
          </p:cNvPr>
          <p:cNvGrpSpPr/>
          <p:nvPr/>
        </p:nvGrpSpPr>
        <p:grpSpPr>
          <a:xfrm>
            <a:off x="2259795" y="1829988"/>
            <a:ext cx="1051886" cy="783888"/>
            <a:chOff x="2767880" y="1943156"/>
            <a:chExt cx="1051886" cy="78388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90BDBA4-5992-5733-E8E6-F968A739C91E}"/>
                </a:ext>
              </a:extLst>
            </p:cNvPr>
            <p:cNvSpPr/>
            <p:nvPr/>
          </p:nvSpPr>
          <p:spPr bwMode="auto">
            <a:xfrm>
              <a:off x="2767880" y="1943156"/>
              <a:ext cx="1051886" cy="783888"/>
            </a:xfrm>
            <a:prstGeom prst="ellipse">
              <a:avLst/>
            </a:prstGeom>
            <a:noFill/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7EDA911-8282-77B4-B5F0-6B92A1B0F083}"/>
                </a:ext>
              </a:extLst>
            </p:cNvPr>
            <p:cNvSpPr txBox="1"/>
            <p:nvPr/>
          </p:nvSpPr>
          <p:spPr>
            <a:xfrm>
              <a:off x="2824848" y="2109417"/>
              <a:ext cx="937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/>
                <a:t>invoke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13FCE448-D6B7-8EC4-9C85-607E4F9FC755}"/>
              </a:ext>
            </a:extLst>
          </p:cNvPr>
          <p:cNvGrpSpPr/>
          <p:nvPr/>
        </p:nvGrpSpPr>
        <p:grpSpPr>
          <a:xfrm>
            <a:off x="5557600" y="1689935"/>
            <a:ext cx="1686400" cy="847685"/>
            <a:chOff x="2646962" y="1943156"/>
            <a:chExt cx="1284252" cy="78388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4E57DD12-960D-7F21-0115-08872D25071B}"/>
                </a:ext>
              </a:extLst>
            </p:cNvPr>
            <p:cNvSpPr/>
            <p:nvPr/>
          </p:nvSpPr>
          <p:spPr bwMode="auto">
            <a:xfrm>
              <a:off x="2767880" y="1943156"/>
              <a:ext cx="1051886" cy="783888"/>
            </a:xfrm>
            <a:prstGeom prst="ellipse">
              <a:avLst/>
            </a:prstGeom>
            <a:noFill/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786A027-5B9D-89A2-C0B1-2BA59B68A545}"/>
                </a:ext>
              </a:extLst>
            </p:cNvPr>
            <p:cNvSpPr txBox="1"/>
            <p:nvPr/>
          </p:nvSpPr>
          <p:spPr>
            <a:xfrm>
              <a:off x="2646962" y="2174386"/>
              <a:ext cx="1284252" cy="3415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err="1"/>
                <a:t>getResult</a:t>
              </a:r>
              <a:endParaRPr lang="en-US" sz="1800"/>
            </a:p>
          </p:txBody>
        </p:sp>
      </p:grpSp>
      <p:sp>
        <p:nvSpPr>
          <p:cNvPr id="41" name="Text Box 37">
            <a:extLst>
              <a:ext uri="{FF2B5EF4-FFF2-40B4-BE49-F238E27FC236}">
                <a16:creationId xmlns:a16="http://schemas.microsoft.com/office/drawing/2014/main" id="{99C73CBD-CB94-BC02-12CF-80C52332E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427" y="3846586"/>
            <a:ext cx="7682651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GCD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gcd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mkGCD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invoke;</a:t>
            </a:r>
          </a:p>
          <a:p>
            <a:r>
              <a:rPr lang="en-US" sz="1800" b="1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(!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gcd.busy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gcd.start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(10, 20);</a:t>
            </a:r>
            <a:endParaRPr lang="en-US" sz="1800" b="1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err="1">
                <a:latin typeface="Courier New" pitchFamily="49" charset="0"/>
                <a:cs typeface="Courier New" pitchFamily="49" charset="0"/>
              </a:rPr>
              <a:t>endrule</a:t>
            </a:r>
            <a:endParaRPr lang="en-US" sz="1800" b="1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getResult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800" b="1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gcd.ready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begin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80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let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x &lt;-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gcd.getResult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; $display(x);</a:t>
            </a:r>
          </a:p>
          <a:p>
            <a:r>
              <a:rPr lang="en-US" sz="180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  <a:endParaRPr lang="en-US" sz="18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800" b="1" err="1">
                <a:latin typeface="Courier New" pitchFamily="49" charset="0"/>
                <a:cs typeface="Courier New" pitchFamily="49" charset="0"/>
              </a:rPr>
              <a:t>endrule</a:t>
            </a:r>
            <a:endParaRPr lang="en-US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1CD0F30F-9AF1-36C8-5DD4-C5F737D2FC03}"/>
              </a:ext>
            </a:extLst>
          </p:cNvPr>
          <p:cNvSpPr/>
          <p:nvPr/>
        </p:nvSpPr>
        <p:spPr bwMode="auto">
          <a:xfrm>
            <a:off x="5236369" y="2557463"/>
            <a:ext cx="1178719" cy="614362"/>
          </a:xfrm>
          <a:custGeom>
            <a:avLst/>
            <a:gdLst>
              <a:gd name="connsiteX0" fmla="*/ 1178719 w 1178719"/>
              <a:gd name="connsiteY0" fmla="*/ 0 h 614362"/>
              <a:gd name="connsiteX1" fmla="*/ 1178719 w 1178719"/>
              <a:gd name="connsiteY1" fmla="*/ 614362 h 614362"/>
              <a:gd name="connsiteX2" fmla="*/ 0 w 1178719"/>
              <a:gd name="connsiteY2" fmla="*/ 614362 h 614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8719" h="614362">
                <a:moveTo>
                  <a:pt x="1178719" y="0"/>
                </a:moveTo>
                <a:lnTo>
                  <a:pt x="1178719" y="614362"/>
                </a:lnTo>
                <a:lnTo>
                  <a:pt x="0" y="614362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4F8ED2EC-5BCE-5D19-9739-B09EF5031AB7}"/>
              </a:ext>
            </a:extLst>
          </p:cNvPr>
          <p:cNvSpPr/>
          <p:nvPr/>
        </p:nvSpPr>
        <p:spPr bwMode="auto">
          <a:xfrm flipH="1">
            <a:off x="2756151" y="2613875"/>
            <a:ext cx="1051888" cy="551709"/>
          </a:xfrm>
          <a:custGeom>
            <a:avLst/>
            <a:gdLst>
              <a:gd name="connsiteX0" fmla="*/ 1178719 w 1178719"/>
              <a:gd name="connsiteY0" fmla="*/ 0 h 614362"/>
              <a:gd name="connsiteX1" fmla="*/ 1178719 w 1178719"/>
              <a:gd name="connsiteY1" fmla="*/ 614362 h 614362"/>
              <a:gd name="connsiteX2" fmla="*/ 0 w 1178719"/>
              <a:gd name="connsiteY2" fmla="*/ 614362 h 614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8719" h="614362">
                <a:moveTo>
                  <a:pt x="1178719" y="0"/>
                </a:moveTo>
                <a:lnTo>
                  <a:pt x="1178719" y="614362"/>
                </a:lnTo>
                <a:lnTo>
                  <a:pt x="0" y="614362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588118F-9012-2A55-434D-F4DCE6356392}"/>
              </a:ext>
            </a:extLst>
          </p:cNvPr>
          <p:cNvSpPr txBox="1"/>
          <p:nvPr/>
        </p:nvSpPr>
        <p:spPr>
          <a:xfrm>
            <a:off x="7323623" y="1757180"/>
            <a:ext cx="16229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latin typeface="Comic Sans MS" panose="030F0702030302020204" pitchFamily="66" charset="0"/>
              </a:rPr>
              <a:t>Results can be read when </a:t>
            </a:r>
            <a:r>
              <a:rPr lang="en-US" sz="1800" i="1">
                <a:latin typeface="Comic Sans MS" panose="030F0702030302020204" pitchFamily="66" charset="0"/>
              </a:rPr>
              <a:t>ready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D863C-C5F5-4CAC-B73F-82D11184D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CDDA62B4-96D8-4A9D-823D-5C5E17B6DF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90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48650" cy="1143000"/>
          </a:xfrm>
        </p:spPr>
        <p:txBody>
          <a:bodyPr/>
          <a:lstStyle/>
          <a:p>
            <a:r>
              <a:rPr lang="en-US" sz="3600"/>
              <a:t>Guarded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850" y="1454683"/>
            <a:ext cx="8058150" cy="1403751"/>
          </a:xfrm>
        </p:spPr>
        <p:txBody>
          <a:bodyPr/>
          <a:lstStyle/>
          <a:p>
            <a:r>
              <a:rPr lang="en-US" sz="2000"/>
              <a:t>Make the life of the programmers easier: Include some checks (busy, ready, ...) in the method definition itself, so that the user does not have to test the applicability of the method from outside</a:t>
            </a:r>
          </a:p>
        </p:txBody>
      </p:sp>
      <p:sp>
        <p:nvSpPr>
          <p:cNvPr id="60" name="Content Placeholder 2"/>
          <p:cNvSpPr txBox="1">
            <a:spLocks/>
          </p:cNvSpPr>
          <p:nvPr/>
        </p:nvSpPr>
        <p:spPr bwMode="auto">
          <a:xfrm>
            <a:off x="648903" y="2889897"/>
            <a:ext cx="5840387" cy="225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-96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-96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-96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-96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-96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kern="0"/>
              <a:t>Guarded Interface:</a:t>
            </a:r>
          </a:p>
          <a:p>
            <a:pPr lvl="1"/>
            <a:r>
              <a:rPr lang="en-US" sz="1800" kern="0"/>
              <a:t>Every method has a </a:t>
            </a:r>
            <a:r>
              <a:rPr lang="en-US" sz="1800" i="1" kern="0"/>
              <a:t>guard</a:t>
            </a:r>
            <a:r>
              <a:rPr lang="en-US" sz="1800" kern="0"/>
              <a:t> (</a:t>
            </a:r>
            <a:r>
              <a:rPr lang="en-US" sz="1800" i="1" kern="0" err="1"/>
              <a:t>rdy</a:t>
            </a:r>
            <a:r>
              <a:rPr lang="en-US" sz="1800" kern="0"/>
              <a:t> wire) </a:t>
            </a:r>
          </a:p>
          <a:p>
            <a:pPr lvl="1"/>
            <a:r>
              <a:rPr lang="en-US" sz="1800" kern="0"/>
              <a:t>The value returned by a method is meaningful only if its guard is true</a:t>
            </a:r>
          </a:p>
          <a:p>
            <a:pPr lvl="1"/>
            <a:r>
              <a:rPr lang="en-US" sz="1800" kern="0"/>
              <a:t>Every action method has an </a:t>
            </a:r>
            <a:r>
              <a:rPr lang="en-US" sz="1800" i="1" kern="0"/>
              <a:t>enable signal </a:t>
            </a:r>
            <a:r>
              <a:rPr lang="en-US" sz="1800" kern="0"/>
              <a:t>(</a:t>
            </a:r>
            <a:r>
              <a:rPr lang="en-US" sz="1800" i="1" kern="0" err="1"/>
              <a:t>en</a:t>
            </a:r>
            <a:r>
              <a:rPr lang="en-US" sz="1800" kern="0"/>
              <a:t> wire) and it can be invoked (</a:t>
            </a:r>
            <a:r>
              <a:rPr lang="en-US" sz="1800" kern="0" err="1"/>
              <a:t>en</a:t>
            </a:r>
            <a:r>
              <a:rPr lang="en-US" sz="1800" kern="0"/>
              <a:t> can be set to true) only if its guard is true </a:t>
            </a: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6377306" y="3593866"/>
            <a:ext cx="8563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200" i="1">
                <a:solidFill>
                  <a:srgbClr val="00B050"/>
                </a:solidFill>
                <a:latin typeface="+mn-lt"/>
                <a:cs typeface="Arial" charset="0"/>
              </a:rPr>
              <a:t>not busy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6463869" y="4621603"/>
            <a:ext cx="62228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200" i="1">
                <a:solidFill>
                  <a:srgbClr val="00B050"/>
                </a:solidFill>
                <a:latin typeface="+mn-lt"/>
                <a:cs typeface="Arial" charset="0"/>
              </a:rPr>
              <a:t>ready</a:t>
            </a: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7806444" y="3161726"/>
            <a:ext cx="727075" cy="18002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7806444" y="3201413"/>
            <a:ext cx="169863" cy="6334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 rot="10800000" flipH="1">
            <a:off x="7185732" y="3263326"/>
            <a:ext cx="6143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sp>
        <p:nvSpPr>
          <p:cNvPr id="45" name="Line 11"/>
          <p:cNvSpPr>
            <a:spLocks noChangeShapeType="1"/>
          </p:cNvSpPr>
          <p:nvPr/>
        </p:nvSpPr>
        <p:spPr bwMode="auto">
          <a:xfrm>
            <a:off x="7479419" y="3179188"/>
            <a:ext cx="92075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7424713" y="3023613"/>
            <a:ext cx="2824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200" i="1">
                <a:latin typeface="+mn-lt"/>
                <a:cs typeface="Arial" charset="0"/>
              </a:rPr>
              <a:t>n</a:t>
            </a:r>
          </a:p>
        </p:txBody>
      </p:sp>
      <p:sp>
        <p:nvSpPr>
          <p:cNvPr id="47" name="Line 13"/>
          <p:cNvSpPr>
            <a:spLocks noChangeShapeType="1"/>
          </p:cNvSpPr>
          <p:nvPr/>
        </p:nvSpPr>
        <p:spPr bwMode="auto">
          <a:xfrm flipH="1">
            <a:off x="7193669" y="4614288"/>
            <a:ext cx="6143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sp>
        <p:nvSpPr>
          <p:cNvPr id="48" name="Line 14"/>
          <p:cNvSpPr>
            <a:spLocks noChangeShapeType="1"/>
          </p:cNvSpPr>
          <p:nvPr/>
        </p:nvSpPr>
        <p:spPr bwMode="auto">
          <a:xfrm>
            <a:off x="7493707" y="4530151"/>
            <a:ext cx="90487" cy="16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7446938" y="4380926"/>
            <a:ext cx="2824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200" i="1">
                <a:latin typeface="+mn-lt"/>
                <a:cs typeface="Arial" charset="0"/>
              </a:rPr>
              <a:t>n</a:t>
            </a:r>
          </a:p>
        </p:txBody>
      </p:sp>
      <p:sp>
        <p:nvSpPr>
          <p:cNvPr id="51" name="Rectangle 17"/>
          <p:cNvSpPr>
            <a:spLocks noChangeArrowheads="1"/>
          </p:cNvSpPr>
          <p:nvPr/>
        </p:nvSpPr>
        <p:spPr bwMode="auto">
          <a:xfrm>
            <a:off x="7808032" y="4021389"/>
            <a:ext cx="174625" cy="8675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7187376" y="3344628"/>
            <a:ext cx="623889" cy="1699671"/>
            <a:chOff x="2430992" y="1784097"/>
            <a:chExt cx="623889" cy="1699671"/>
          </a:xfrm>
        </p:grpSpPr>
        <p:sp>
          <p:nvSpPr>
            <p:cNvPr id="59" name="Line 19"/>
            <p:cNvSpPr>
              <a:spLocks noChangeShapeType="1"/>
            </p:cNvSpPr>
            <p:nvPr/>
          </p:nvSpPr>
          <p:spPr bwMode="auto">
            <a:xfrm flipH="1">
              <a:off x="2430992" y="2209005"/>
              <a:ext cx="614363" cy="0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61" name="Text Box 20"/>
            <p:cNvSpPr txBox="1">
              <a:spLocks noChangeArrowheads="1"/>
            </p:cNvSpPr>
            <p:nvPr/>
          </p:nvSpPr>
          <p:spPr bwMode="auto">
            <a:xfrm>
              <a:off x="2502430" y="2124868"/>
              <a:ext cx="479426" cy="307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 err="1">
                  <a:latin typeface="+mn-lt"/>
                  <a:cs typeface="Arial" charset="0"/>
                </a:rPr>
                <a:t>rdy</a:t>
              </a:r>
              <a:endParaRPr lang="en-US" sz="1400">
                <a:latin typeface="+mn-lt"/>
                <a:cs typeface="Arial" charset="0"/>
              </a:endParaRPr>
            </a:p>
          </p:txBody>
        </p:sp>
        <p:sp>
          <p:nvSpPr>
            <p:cNvPr id="65" name="Line 21"/>
            <p:cNvSpPr>
              <a:spLocks noChangeShapeType="1"/>
            </p:cNvSpPr>
            <p:nvPr/>
          </p:nvSpPr>
          <p:spPr bwMode="auto">
            <a:xfrm rot="10800000" flipH="1">
              <a:off x="2437342" y="2030570"/>
              <a:ext cx="614363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66" name="Text Box 22"/>
            <p:cNvSpPr txBox="1">
              <a:spLocks noChangeArrowheads="1"/>
            </p:cNvSpPr>
            <p:nvPr/>
          </p:nvSpPr>
          <p:spPr bwMode="auto">
            <a:xfrm>
              <a:off x="2508729" y="1784097"/>
              <a:ext cx="40588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 err="1">
                  <a:latin typeface="+mn-lt"/>
                  <a:cs typeface="Arial" charset="0"/>
                </a:rPr>
                <a:t>en</a:t>
              </a:r>
              <a:endParaRPr lang="en-US" sz="1400">
                <a:latin typeface="+mn-lt"/>
                <a:cs typeface="Arial" charset="0"/>
              </a:endParaRPr>
            </a:p>
          </p:txBody>
        </p:sp>
        <p:sp>
          <p:nvSpPr>
            <p:cNvPr id="71" name="Line 25"/>
            <p:cNvSpPr>
              <a:spLocks noChangeShapeType="1"/>
            </p:cNvSpPr>
            <p:nvPr/>
          </p:nvSpPr>
          <p:spPr bwMode="auto">
            <a:xfrm rot="10800000" flipH="1">
              <a:off x="2442105" y="2629947"/>
              <a:ext cx="61277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72" name="Text Box 26"/>
            <p:cNvSpPr txBox="1">
              <a:spLocks noChangeArrowheads="1"/>
            </p:cNvSpPr>
            <p:nvPr/>
          </p:nvSpPr>
          <p:spPr bwMode="auto">
            <a:xfrm>
              <a:off x="2550315" y="2573622"/>
              <a:ext cx="40588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 err="1">
                  <a:latin typeface="+mn-lt"/>
                  <a:cs typeface="Arial" charset="0"/>
                </a:rPr>
                <a:t>en</a:t>
              </a:r>
              <a:endParaRPr lang="en-US" sz="1400">
                <a:latin typeface="+mn-lt"/>
                <a:cs typeface="Arial" charset="0"/>
              </a:endParaRPr>
            </a:p>
          </p:txBody>
        </p:sp>
        <p:sp>
          <p:nvSpPr>
            <p:cNvPr id="73" name="Line 27"/>
            <p:cNvSpPr>
              <a:spLocks noChangeShapeType="1"/>
            </p:cNvSpPr>
            <p:nvPr/>
          </p:nvSpPr>
          <p:spPr bwMode="auto">
            <a:xfrm flipH="1">
              <a:off x="2440517" y="3259930"/>
              <a:ext cx="612776" cy="0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74" name="Text Box 28"/>
            <p:cNvSpPr txBox="1">
              <a:spLocks noChangeArrowheads="1"/>
            </p:cNvSpPr>
            <p:nvPr/>
          </p:nvSpPr>
          <p:spPr bwMode="auto">
            <a:xfrm>
              <a:off x="2510367" y="3175793"/>
              <a:ext cx="479426" cy="307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 err="1">
                  <a:latin typeface="+mn-lt"/>
                  <a:cs typeface="Arial" charset="0"/>
                </a:rPr>
                <a:t>rdy</a:t>
              </a:r>
              <a:endParaRPr lang="en-US" sz="1400">
                <a:latin typeface="+mn-lt"/>
                <a:cs typeface="Arial" charset="0"/>
              </a:endParaRPr>
            </a:p>
          </p:txBody>
        </p:sp>
      </p:grpSp>
      <p:sp>
        <p:nvSpPr>
          <p:cNvPr id="53" name="Text Box 29"/>
          <p:cNvSpPr txBox="1">
            <a:spLocks noChangeArrowheads="1"/>
          </p:cNvSpPr>
          <p:nvPr/>
        </p:nvSpPr>
        <p:spPr bwMode="auto">
          <a:xfrm rot="16200000">
            <a:off x="7577944" y="3352326"/>
            <a:ext cx="6030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>
                <a:latin typeface="+mn-lt"/>
                <a:cs typeface="Arial" charset="0"/>
              </a:rPr>
              <a:t>start</a:t>
            </a:r>
          </a:p>
        </p:txBody>
      </p:sp>
      <p:sp>
        <p:nvSpPr>
          <p:cNvPr id="57" name="Text Box 31"/>
          <p:cNvSpPr txBox="1">
            <a:spLocks noChangeArrowheads="1"/>
          </p:cNvSpPr>
          <p:nvPr/>
        </p:nvSpPr>
        <p:spPr bwMode="auto">
          <a:xfrm rot="16200000">
            <a:off x="7363589" y="4312271"/>
            <a:ext cx="102989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err="1">
                <a:latin typeface="+mn-lt"/>
                <a:cs typeface="Arial" charset="0"/>
              </a:rPr>
              <a:t>getResult</a:t>
            </a:r>
            <a:endParaRPr lang="en-US" sz="1400">
              <a:latin typeface="+mn-lt"/>
              <a:cs typeface="Arial" charset="0"/>
            </a:endParaRPr>
          </a:p>
        </p:txBody>
      </p:sp>
      <p:sp>
        <p:nvSpPr>
          <p:cNvPr id="58" name="Text Box 32"/>
          <p:cNvSpPr txBox="1">
            <a:spLocks noChangeArrowheads="1"/>
          </p:cNvSpPr>
          <p:nvPr/>
        </p:nvSpPr>
        <p:spPr bwMode="auto">
          <a:xfrm>
            <a:off x="7952225" y="3963264"/>
            <a:ext cx="58702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>
                <a:latin typeface="+mn-lt"/>
                <a:cs typeface="Arial" charset="0"/>
              </a:rPr>
              <a:t>GCD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25722" y="6039331"/>
            <a:ext cx="2906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omic Sans MS" panose="030F0702030302020204" pitchFamily="66" charset="0"/>
              </a:rPr>
              <a:t>notice, </a:t>
            </a:r>
            <a:r>
              <a:rPr lang="en-US" err="1">
                <a:solidFill>
                  <a:srgbClr val="FF0000"/>
                </a:solidFill>
                <a:latin typeface="Comic Sans MS" panose="030F0702030302020204" pitchFamily="66" charset="0"/>
              </a:rPr>
              <a:t>en</a:t>
            </a:r>
            <a:r>
              <a:rPr lang="en-US">
                <a:solidFill>
                  <a:srgbClr val="FF0000"/>
                </a:solidFill>
                <a:latin typeface="Comic Sans MS" panose="030F0702030302020204" pitchFamily="66" charset="0"/>
              </a:rPr>
              <a:t> and </a:t>
            </a:r>
            <a:r>
              <a:rPr lang="en-US" err="1">
                <a:solidFill>
                  <a:srgbClr val="FF0000"/>
                </a:solidFill>
                <a:latin typeface="Comic Sans MS" panose="030F0702030302020204" pitchFamily="66" charset="0"/>
              </a:rPr>
              <a:t>rdy</a:t>
            </a:r>
            <a:r>
              <a:rPr lang="en-US">
                <a:solidFill>
                  <a:srgbClr val="FF0000"/>
                </a:solidFill>
                <a:latin typeface="Comic Sans MS" panose="030F0702030302020204" pitchFamily="66" charset="0"/>
              </a:rPr>
              <a:t> wires are implicit</a:t>
            </a:r>
          </a:p>
        </p:txBody>
      </p:sp>
      <p:sp>
        <p:nvSpPr>
          <p:cNvPr id="5" name="Line 10">
            <a:extLst>
              <a:ext uri="{FF2B5EF4-FFF2-40B4-BE49-F238E27FC236}">
                <a16:creationId xmlns:a16="http://schemas.microsoft.com/office/drawing/2014/main" id="{81331FF9-C837-1876-AE1F-64843048E146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7182684" y="3415726"/>
            <a:ext cx="6143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sp>
        <p:nvSpPr>
          <p:cNvPr id="7" name="Line 11">
            <a:extLst>
              <a:ext uri="{FF2B5EF4-FFF2-40B4-BE49-F238E27FC236}">
                <a16:creationId xmlns:a16="http://schemas.microsoft.com/office/drawing/2014/main" id="{AFD11F88-8AB9-D115-8A5F-EE9B285767EA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0339" y="3331588"/>
            <a:ext cx="92075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sp>
        <p:nvSpPr>
          <p:cNvPr id="10" name="Text Box 12">
            <a:extLst>
              <a:ext uri="{FF2B5EF4-FFF2-40B4-BE49-F238E27FC236}">
                <a16:creationId xmlns:a16="http://schemas.microsoft.com/office/drawing/2014/main" id="{5573F68B-3ABC-EB1B-F549-9B5B5905A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2193" y="3184530"/>
            <a:ext cx="2824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200" i="1">
                <a:latin typeface="+mn-lt"/>
                <a:cs typeface="Arial" charset="0"/>
              </a:rPr>
              <a:t>n</a:t>
            </a:r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78B1547C-0033-2740-F2F7-BEC55E805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29" y="5094402"/>
            <a:ext cx="7571303" cy="132343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>
                <a:latin typeface="Courier New" pitchFamily="49" charset="0"/>
                <a:cs typeface="Courier New" pitchFamily="49" charset="0"/>
              </a:rPr>
              <a:t> GCD</a:t>
            </a:r>
            <a:r>
              <a:rPr lang="en-US" b="0">
                <a:latin typeface="Courier New" pitchFamily="49" charset="0"/>
                <a:cs typeface="Courier New" pitchFamily="49" charset="0"/>
              </a:rPr>
              <a:t>;</a:t>
            </a:r>
            <a:endParaRPr lang="en-US" b="0">
              <a:latin typeface="Courier New" pitchFamily="49" charset="0"/>
              <a:cs typeface="Times New Roman" pitchFamily="-96" charset="0"/>
            </a:endParaRP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method Action </a:t>
            </a:r>
            <a:r>
              <a:rPr lang="en-US">
                <a:latin typeface="Courier New" pitchFamily="49" charset="0"/>
                <a:cs typeface="Courier New" pitchFamily="49" charset="0"/>
              </a:rPr>
              <a:t>start (Bit#(32) a, Bit#(32) b)</a:t>
            </a:r>
            <a:r>
              <a:rPr lang="en-US" b="0">
                <a:latin typeface="Courier New" pitchFamily="49" charset="0"/>
                <a:cs typeface="Courier New" pitchFamily="49" charset="0"/>
              </a:rPr>
              <a:t>; </a:t>
            </a:r>
            <a:endParaRPr lang="en-US" b="0">
              <a:latin typeface="Courier New" pitchFamily="49" charset="0"/>
              <a:cs typeface="Times New Roman" pitchFamily="-96" charset="0"/>
            </a:endParaRP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method </a:t>
            </a:r>
            <a:r>
              <a:rPr lang="en-US" b="1" err="1">
                <a:latin typeface="Courier New" pitchFamily="49" charset="0"/>
                <a:cs typeface="Courier New" pitchFamily="49" charset="0"/>
              </a:rPr>
              <a:t>ActionValue</a:t>
            </a:r>
            <a:r>
              <a:rPr lang="en-US">
                <a:latin typeface="Courier New" pitchFamily="49" charset="0"/>
                <a:cs typeface="Courier New" pitchFamily="49" charset="0"/>
              </a:rPr>
              <a:t>#(Bit#(</a:t>
            </a:r>
            <a:r>
              <a:rPr lang="en-US" b="0">
                <a:latin typeface="Courier New" pitchFamily="49" charset="0"/>
                <a:cs typeface="Courier New" pitchFamily="49" charset="0"/>
              </a:rPr>
              <a:t>32)) </a:t>
            </a:r>
            <a:r>
              <a:rPr lang="en-US" b="0" err="1">
                <a:latin typeface="Courier New" pitchFamily="49" charset="0"/>
                <a:cs typeface="Courier New" pitchFamily="49" charset="0"/>
              </a:rPr>
              <a:t>getResult</a:t>
            </a:r>
            <a:r>
              <a:rPr lang="en-US" b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 err="1">
                <a:latin typeface="Courier New" pitchFamily="49" charset="0"/>
                <a:cs typeface="Courier New" pitchFamily="49" charset="0"/>
              </a:rPr>
              <a:t>endinterface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12AB2-9301-41C3-99BD-490CD2259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856ADFA-B05F-4BA9-AF8B-B40687C0A6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72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9" grpId="0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GCD with and without guards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736951" y="1800750"/>
            <a:ext cx="1418639" cy="1820288"/>
            <a:chOff x="4582507" y="1479430"/>
            <a:chExt cx="1418639" cy="1820288"/>
          </a:xfrm>
        </p:grpSpPr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4595555" y="1499493"/>
              <a:ext cx="1403709" cy="18002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4582507" y="1604169"/>
              <a:ext cx="345772" cy="633413"/>
              <a:chOff x="4570395" y="1604169"/>
              <a:chExt cx="345772" cy="633413"/>
            </a:xfrm>
          </p:grpSpPr>
          <p:sp>
            <p:nvSpPr>
              <p:cNvPr id="19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20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422759" y="1755082"/>
                <a:ext cx="603050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start</a:t>
                </a:r>
              </a:p>
            </p:txBody>
          </p:sp>
        </p:grpSp>
        <p:sp>
          <p:nvSpPr>
            <p:cNvPr id="9" name="Text Box 32"/>
            <p:cNvSpPr txBox="1">
              <a:spLocks noChangeArrowheads="1"/>
            </p:cNvSpPr>
            <p:nvPr/>
          </p:nvSpPr>
          <p:spPr bwMode="auto">
            <a:xfrm>
              <a:off x="5026579" y="2104601"/>
              <a:ext cx="58702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>
                  <a:latin typeface="+mn-lt"/>
                  <a:cs typeface="Arial" charset="0"/>
                </a:rPr>
                <a:t>GCD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82507" y="2507365"/>
              <a:ext cx="345773" cy="633413"/>
              <a:chOff x="4570394" y="1604169"/>
              <a:chExt cx="345773" cy="633413"/>
            </a:xfrm>
          </p:grpSpPr>
          <p:sp>
            <p:nvSpPr>
              <p:cNvPr id="17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8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419552" y="1755082"/>
                <a:ext cx="609462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busy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5655374" y="1479430"/>
              <a:ext cx="328143" cy="1029897"/>
              <a:chOff x="4570396" y="1478430"/>
              <a:chExt cx="328143" cy="1029897"/>
            </a:xfrm>
          </p:grpSpPr>
          <p:sp>
            <p:nvSpPr>
              <p:cNvPr id="15" name="Rectangle 9"/>
              <p:cNvSpPr>
                <a:spLocks noChangeArrowheads="1"/>
              </p:cNvSpPr>
              <p:nvPr/>
            </p:nvSpPr>
            <p:spPr bwMode="auto">
              <a:xfrm>
                <a:off x="4608391" y="1545899"/>
                <a:ext cx="290148" cy="88793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6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209336" y="1839490"/>
                <a:ext cx="1029897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getResult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5655375" y="2465956"/>
              <a:ext cx="345771" cy="694422"/>
              <a:chOff x="4570396" y="1561760"/>
              <a:chExt cx="345771" cy="694422"/>
            </a:xfrm>
          </p:grpSpPr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4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377074" y="1755082"/>
                <a:ext cx="694422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ready</a:t>
                </a:r>
              </a:p>
            </p:txBody>
          </p:sp>
        </p:grpSp>
      </p:grpSp>
      <p:cxnSp>
        <p:nvCxnSpPr>
          <p:cNvPr id="21" name="Straight Arrow Connector 20"/>
          <p:cNvCxnSpPr/>
          <p:nvPr/>
        </p:nvCxnSpPr>
        <p:spPr bwMode="auto">
          <a:xfrm>
            <a:off x="1241875" y="2134947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>
            <a:off x="1260368" y="2388286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22" name="Group 21"/>
          <p:cNvGrpSpPr/>
          <p:nvPr/>
        </p:nvGrpSpPr>
        <p:grpSpPr>
          <a:xfrm>
            <a:off x="5011100" y="1925489"/>
            <a:ext cx="3704846" cy="1310540"/>
            <a:chOff x="5011100" y="1925489"/>
            <a:chExt cx="3704846" cy="1310540"/>
          </a:xfrm>
        </p:grpSpPr>
        <p:sp>
          <p:nvSpPr>
            <p:cNvPr id="31" name="Rectangle 8"/>
            <p:cNvSpPr>
              <a:spLocks noChangeArrowheads="1"/>
            </p:cNvSpPr>
            <p:nvPr/>
          </p:nvSpPr>
          <p:spPr bwMode="auto">
            <a:xfrm>
              <a:off x="6132035" y="1925489"/>
              <a:ext cx="1403709" cy="131054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6118987" y="2177728"/>
              <a:ext cx="345772" cy="633413"/>
              <a:chOff x="4570395" y="1604169"/>
              <a:chExt cx="345772" cy="633413"/>
            </a:xfrm>
          </p:grpSpPr>
          <p:sp>
            <p:nvSpPr>
              <p:cNvPr id="43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4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422759" y="1755082"/>
                <a:ext cx="603050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start</a:t>
                </a:r>
              </a:p>
            </p:txBody>
          </p:sp>
        </p:grp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6539374" y="2340545"/>
              <a:ext cx="58702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>
                  <a:latin typeface="+mn-lt"/>
                  <a:cs typeface="Arial" charset="0"/>
                </a:rPr>
                <a:t>GCD</a:t>
              </a: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7191854" y="1982825"/>
              <a:ext cx="345771" cy="1029897"/>
              <a:chOff x="4570396" y="1559754"/>
              <a:chExt cx="345771" cy="698433"/>
            </a:xfrm>
          </p:grpSpPr>
          <p:sp>
            <p:nvSpPr>
              <p:cNvPr id="41" name="Rectangle 9"/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2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4375068" y="1755082"/>
                <a:ext cx="698433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getResult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</p:grpSp>
        <p:cxnSp>
          <p:nvCxnSpPr>
            <p:cNvPr id="35" name="Straight Arrow Connector 34"/>
            <p:cNvCxnSpPr/>
            <p:nvPr/>
          </p:nvCxnSpPr>
          <p:spPr bwMode="auto">
            <a:xfrm>
              <a:off x="7536565" y="2371722"/>
              <a:ext cx="484852" cy="3782"/>
            </a:xfrm>
            <a:prstGeom prst="straightConnector1">
              <a:avLst/>
            </a:prstGeom>
            <a:noFill/>
            <a:ln w="2857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6" name="Straight Arrow Connector 35"/>
            <p:cNvCxnSpPr/>
            <p:nvPr/>
          </p:nvCxnSpPr>
          <p:spPr bwMode="auto">
            <a:xfrm>
              <a:off x="7547732" y="2757765"/>
              <a:ext cx="484852" cy="3782"/>
            </a:xfrm>
            <a:prstGeom prst="straightConnector1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7" name="Straight Arrow Connector 36"/>
            <p:cNvCxnSpPr/>
            <p:nvPr/>
          </p:nvCxnSpPr>
          <p:spPr bwMode="auto">
            <a:xfrm>
              <a:off x="5645302" y="2558518"/>
              <a:ext cx="484852" cy="3782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8" name="Straight Arrow Connector 37"/>
            <p:cNvCxnSpPr/>
            <p:nvPr/>
          </p:nvCxnSpPr>
          <p:spPr bwMode="auto">
            <a:xfrm flipH="1">
              <a:off x="5660231" y="2769071"/>
              <a:ext cx="484852" cy="3782"/>
            </a:xfrm>
            <a:prstGeom prst="straightConnector1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>
              <a:off x="5635195" y="2340545"/>
              <a:ext cx="484852" cy="3782"/>
            </a:xfrm>
            <a:prstGeom prst="straightConnector1">
              <a:avLst/>
            </a:prstGeom>
            <a:noFill/>
            <a:ln w="2857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 flipH="1">
              <a:off x="7537625" y="2559832"/>
              <a:ext cx="484852" cy="3782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7" name="Text Box 5"/>
            <p:cNvSpPr txBox="1">
              <a:spLocks noChangeArrowheads="1"/>
            </p:cNvSpPr>
            <p:nvPr/>
          </p:nvSpPr>
          <p:spPr bwMode="auto">
            <a:xfrm>
              <a:off x="7947786" y="2571499"/>
              <a:ext cx="768160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600" i="1">
                  <a:solidFill>
                    <a:srgbClr val="00B050"/>
                  </a:solidFill>
                  <a:latin typeface="+mn-lt"/>
                  <a:cs typeface="Arial" charset="0"/>
                </a:rPr>
                <a:t>ready</a:t>
              </a:r>
            </a:p>
          </p:txBody>
        </p:sp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5011100" y="2625477"/>
              <a:ext cx="671979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600" i="1">
                  <a:solidFill>
                    <a:srgbClr val="00B050"/>
                  </a:solidFill>
                  <a:latin typeface="+mn-lt"/>
                  <a:cs typeface="Arial" charset="0"/>
                </a:rPr>
                <a:t>busy</a:t>
              </a:r>
            </a:p>
          </p:txBody>
        </p:sp>
        <p:sp>
          <p:nvSpPr>
            <p:cNvPr id="29" name="Text Box 5"/>
            <p:cNvSpPr txBox="1">
              <a:spLocks noChangeArrowheads="1"/>
            </p:cNvSpPr>
            <p:nvPr/>
          </p:nvSpPr>
          <p:spPr bwMode="auto">
            <a:xfrm>
              <a:off x="5146978" y="2359887"/>
              <a:ext cx="43633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600" i="1" err="1">
                  <a:solidFill>
                    <a:srgbClr val="FF0000"/>
                  </a:solidFill>
                  <a:latin typeface="+mn-lt"/>
                  <a:cs typeface="Arial" charset="0"/>
                </a:rPr>
                <a:t>en</a:t>
              </a:r>
              <a:endParaRPr lang="en-US" sz="1600" i="1">
                <a:solidFill>
                  <a:srgbClr val="FF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30" name="Text Box 5"/>
            <p:cNvSpPr txBox="1">
              <a:spLocks noChangeArrowheads="1"/>
            </p:cNvSpPr>
            <p:nvPr/>
          </p:nvSpPr>
          <p:spPr bwMode="auto">
            <a:xfrm>
              <a:off x="8001326" y="2370469"/>
              <a:ext cx="43633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600" i="1" err="1">
                  <a:solidFill>
                    <a:srgbClr val="FF0000"/>
                  </a:solidFill>
                  <a:latin typeface="+mn-lt"/>
                  <a:cs typeface="Arial" charset="0"/>
                </a:rPr>
                <a:t>en</a:t>
              </a:r>
              <a:endParaRPr lang="en-US" sz="1600" i="1">
                <a:solidFill>
                  <a:srgbClr val="FF0000"/>
                </a:solidFill>
                <a:latin typeface="+mn-lt"/>
                <a:cs typeface="Arial" charset="0"/>
              </a:endParaRPr>
            </a:p>
          </p:txBody>
        </p:sp>
      </p:grp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775046" y="2189655"/>
            <a:ext cx="43633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err="1">
                <a:solidFill>
                  <a:srgbClr val="FF0000"/>
                </a:solidFill>
                <a:latin typeface="+mn-lt"/>
                <a:cs typeface="Arial" charset="0"/>
              </a:rPr>
              <a:t>en</a:t>
            </a:r>
            <a:endParaRPr lang="en-US" sz="1600" i="1">
              <a:solidFill>
                <a:srgbClr val="FF0000"/>
              </a:solidFill>
              <a:latin typeface="+mn-lt"/>
              <a:cs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97052" y="3889338"/>
            <a:ext cx="3365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Interface without guards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072640" y="3889338"/>
            <a:ext cx="2946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Interface with guards</a:t>
            </a:r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3131842" y="2164275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 flipH="1">
            <a:off x="3153178" y="2419497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>
            <a:off x="3158084" y="3165696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 flipH="1">
            <a:off x="1229036" y="3133486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8" name="Text Box 5"/>
          <p:cNvSpPr txBox="1">
            <a:spLocks noChangeArrowheads="1"/>
          </p:cNvSpPr>
          <p:nvPr/>
        </p:nvSpPr>
        <p:spPr bwMode="auto">
          <a:xfrm>
            <a:off x="3617409" y="2201192"/>
            <a:ext cx="43633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err="1">
                <a:solidFill>
                  <a:srgbClr val="FF0000"/>
                </a:solidFill>
                <a:latin typeface="+mn-lt"/>
                <a:cs typeface="Arial" charset="0"/>
              </a:rPr>
              <a:t>en</a:t>
            </a:r>
            <a:endParaRPr lang="en-US" sz="1600" i="1">
              <a:solidFill>
                <a:srgbClr val="FF0000"/>
              </a:solidFill>
              <a:latin typeface="+mn-lt"/>
              <a:cs typeface="Arial" charset="0"/>
            </a:endParaRPr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auto">
          <a:xfrm>
            <a:off x="1061305" y="4534094"/>
            <a:ext cx="7571303" cy="193899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>
                <a:latin typeface="Courier New" pitchFamily="49" charset="0"/>
                <a:cs typeface="Courier New" pitchFamily="49" charset="0"/>
              </a:rPr>
              <a:t> GCD</a:t>
            </a:r>
            <a:r>
              <a:rPr lang="en-US" b="0">
                <a:latin typeface="Courier New" pitchFamily="49" charset="0"/>
                <a:cs typeface="Courier New" pitchFamily="49" charset="0"/>
              </a:rPr>
              <a:t>;</a:t>
            </a:r>
            <a:endParaRPr lang="en-US" b="0">
              <a:latin typeface="Courier New" pitchFamily="49" charset="0"/>
              <a:cs typeface="Times New Roman" pitchFamily="-96" charset="0"/>
            </a:endParaRP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method Action </a:t>
            </a:r>
            <a:r>
              <a:rPr lang="en-US">
                <a:latin typeface="Courier New" pitchFamily="49" charset="0"/>
                <a:cs typeface="Courier New" pitchFamily="49" charset="0"/>
              </a:rPr>
              <a:t>start (Bit#(32) a, Bit#(32) b)</a:t>
            </a:r>
            <a:r>
              <a:rPr lang="en-US" b="0">
                <a:latin typeface="Courier New" pitchFamily="49" charset="0"/>
                <a:cs typeface="Courier New" pitchFamily="49" charset="0"/>
              </a:rPr>
              <a:t>; </a:t>
            </a:r>
            <a:endParaRPr lang="en-US" b="0">
              <a:latin typeface="Courier New" pitchFamily="49" charset="0"/>
              <a:cs typeface="Times New Roman" pitchFamily="-96" charset="0"/>
            </a:endParaRP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method </a:t>
            </a:r>
            <a:r>
              <a:rPr lang="en-US" b="1" err="1">
                <a:latin typeface="Courier New" pitchFamily="49" charset="0"/>
                <a:cs typeface="Courier New" pitchFamily="49" charset="0"/>
              </a:rPr>
              <a:t>ActionValue</a:t>
            </a:r>
            <a:r>
              <a:rPr lang="en-US">
                <a:latin typeface="Courier New" pitchFamily="49" charset="0"/>
                <a:cs typeface="Courier New" pitchFamily="49" charset="0"/>
              </a:rPr>
              <a:t>#(Bit#(</a:t>
            </a:r>
            <a:r>
              <a:rPr lang="en-US" b="0">
                <a:latin typeface="Courier New" pitchFamily="49" charset="0"/>
                <a:cs typeface="Courier New" pitchFamily="49" charset="0"/>
              </a:rPr>
              <a:t>32)) </a:t>
            </a:r>
            <a:r>
              <a:rPr lang="en-US" b="0" err="1">
                <a:latin typeface="Courier New" pitchFamily="49" charset="0"/>
                <a:cs typeface="Courier New" pitchFamily="49" charset="0"/>
              </a:rPr>
              <a:t>getResult</a:t>
            </a:r>
            <a:r>
              <a:rPr lang="en-US" b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method </a:t>
            </a:r>
            <a:r>
              <a:rPr lang="en-US">
                <a:latin typeface="Courier New" pitchFamily="49" charset="0"/>
                <a:cs typeface="Courier New" pitchFamily="49" charset="0"/>
              </a:rPr>
              <a:t>Bool busy;</a:t>
            </a:r>
          </a:p>
          <a:p>
            <a:r>
              <a:rPr lang="en-US" b="1">
                <a:latin typeface="Courier New" pitchFamily="49" charset="0"/>
                <a:cs typeface="Courier New" pitchFamily="49" charset="0"/>
              </a:rPr>
              <a:t>  method </a:t>
            </a:r>
            <a:r>
              <a:rPr lang="en-US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>
                <a:latin typeface="Courier New" pitchFamily="49" charset="0"/>
                <a:cs typeface="Courier New" pitchFamily="49" charset="0"/>
              </a:rPr>
              <a:t> ready;</a:t>
            </a:r>
            <a:endParaRPr lang="en-US" b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 err="1">
                <a:latin typeface="Courier New" pitchFamily="49" charset="0"/>
                <a:cs typeface="Courier New" pitchFamily="49" charset="0"/>
              </a:rPr>
              <a:t>endinterface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1260368" y="5669280"/>
            <a:ext cx="3093583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1279919" y="5948289"/>
            <a:ext cx="3093583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BB5D0D-076E-4C78-948B-10BB4B83C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A8504917-05B2-4B44-BEC9-9060636084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62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5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04299" y="1513830"/>
            <a:ext cx="8094428" cy="509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module</a:t>
            </a:r>
            <a:r>
              <a:rPr lang="en-US" sz="1800">
                <a:latin typeface="Courier New" pitchFamily="49" charset="0"/>
              </a:rPr>
              <a:t> </a:t>
            </a:r>
            <a:r>
              <a:rPr lang="en-US" sz="1800" err="1">
                <a:latin typeface="Courier New" pitchFamily="49" charset="0"/>
              </a:rPr>
              <a:t>mkGCD</a:t>
            </a:r>
            <a:r>
              <a:rPr lang="en-US" sz="1800">
                <a:latin typeface="Courier New" pitchFamily="49" charset="0"/>
              </a:rPr>
              <a:t> (GCD);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err="1">
                <a:latin typeface="Courier New" pitchFamily="49" charset="0"/>
              </a:rPr>
              <a:t>Reg</a:t>
            </a:r>
            <a:r>
              <a:rPr lang="en-US" sz="1800">
                <a:latin typeface="Courier New" pitchFamily="49" charset="0"/>
              </a:rPr>
              <a:t>#(Bit#(32)) x &lt;- </a:t>
            </a:r>
            <a:r>
              <a:rPr lang="en-US" sz="1800" err="1">
                <a:latin typeface="Courier New" pitchFamily="49" charset="0"/>
              </a:rPr>
              <a:t>mkReg</a:t>
            </a:r>
            <a:r>
              <a:rPr lang="en-US" sz="1800">
                <a:latin typeface="Courier New" pitchFamily="49" charset="0"/>
              </a:rPr>
              <a:t>(0);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err="1">
                <a:latin typeface="Courier New" pitchFamily="49" charset="0"/>
              </a:rPr>
              <a:t>Reg</a:t>
            </a:r>
            <a:r>
              <a:rPr lang="en-US" sz="1800">
                <a:latin typeface="Courier New" pitchFamily="49" charset="0"/>
              </a:rPr>
              <a:t>#(Bit#(32)) y &lt;- </a:t>
            </a:r>
            <a:r>
              <a:rPr lang="en-US" sz="1800" err="1">
                <a:latin typeface="Courier New" pitchFamily="49" charset="0"/>
              </a:rPr>
              <a:t>mkReg</a:t>
            </a:r>
            <a:r>
              <a:rPr lang="en-US" sz="1800">
                <a:latin typeface="Courier New" pitchFamily="49" charset="0"/>
              </a:rPr>
              <a:t>(0);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sz="1800" err="1">
                <a:latin typeface="Courier New" pitchFamily="49" charset="0"/>
              </a:rPr>
              <a:t>Reg</a:t>
            </a:r>
            <a:r>
              <a:rPr lang="en-US" sz="1800">
                <a:latin typeface="Courier New" pitchFamily="49" charset="0"/>
              </a:rPr>
              <a:t>#(Bool) busy &lt;- </a:t>
            </a:r>
            <a:r>
              <a:rPr lang="en-US" sz="1800" err="1">
                <a:latin typeface="Courier New" pitchFamily="49" charset="0"/>
              </a:rPr>
              <a:t>mkReg</a:t>
            </a:r>
            <a:r>
              <a:rPr lang="en-US" sz="1800">
                <a:latin typeface="Courier New" pitchFamily="49" charset="0"/>
              </a:rPr>
              <a:t>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endParaRPr lang="en-US" sz="1800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rule </a:t>
            </a:r>
            <a:r>
              <a:rPr lang="en-US" sz="1800" err="1">
                <a:latin typeface="Courier New" pitchFamily="49" charset="0"/>
              </a:rPr>
              <a:t>gcd</a:t>
            </a:r>
            <a:r>
              <a:rPr lang="en-US" sz="1800">
                <a:latin typeface="Courier New" pitchFamily="49" charset="0"/>
              </a:rPr>
              <a:t>;</a:t>
            </a:r>
            <a:endParaRPr lang="en-US" sz="1800" b="1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   if</a:t>
            </a:r>
            <a:r>
              <a:rPr lang="en-US" sz="1800">
                <a:latin typeface="Courier New" pitchFamily="49" charset="0"/>
              </a:rPr>
              <a:t> (x &gt;= y) </a:t>
            </a:r>
            <a:r>
              <a:rPr lang="en-US" sz="1800" b="1">
                <a:latin typeface="Courier New" pitchFamily="49" charset="0"/>
              </a:rPr>
              <a:t>begin </a:t>
            </a:r>
            <a:r>
              <a:rPr lang="en-US" sz="1800">
                <a:latin typeface="Courier New" pitchFamily="49" charset="0"/>
              </a:rPr>
              <a:t>x &lt;= x – y; </a:t>
            </a:r>
            <a:r>
              <a:rPr lang="en-US" sz="1800" b="1">
                <a:latin typeface="Courier New" pitchFamily="49" charset="0"/>
              </a:rPr>
              <a:t>end </a:t>
            </a:r>
            <a:r>
              <a:rPr lang="en-US" sz="1800">
                <a:latin typeface="Courier New" pitchFamily="49" charset="0"/>
              </a:rPr>
              <a:t>//subtract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   else if </a:t>
            </a:r>
            <a:r>
              <a:rPr lang="en-US" sz="1800">
                <a:latin typeface="Courier New" pitchFamily="49" charset="0"/>
              </a:rPr>
              <a:t>(x != 0) </a:t>
            </a:r>
            <a:r>
              <a:rPr lang="en-US" sz="1800" b="1">
                <a:latin typeface="Courier New" pitchFamily="49" charset="0"/>
              </a:rPr>
              <a:t>begin </a:t>
            </a:r>
            <a:r>
              <a:rPr lang="en-US" sz="1800">
                <a:latin typeface="Courier New" pitchFamily="49" charset="0"/>
              </a:rPr>
              <a:t>x &lt;= y; y &lt;= x; </a:t>
            </a:r>
            <a:r>
              <a:rPr lang="en-US" sz="1800" b="1">
                <a:latin typeface="Courier New" pitchFamily="49" charset="0"/>
              </a:rPr>
              <a:t>end </a:t>
            </a:r>
            <a:r>
              <a:rPr lang="en-US" sz="1800">
                <a:latin typeface="Courier New" pitchFamily="49" charset="0"/>
              </a:rPr>
              <a:t>//swap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sz="1800" b="1" err="1">
                <a:latin typeface="Courier New" pitchFamily="49" charset="0"/>
              </a:rPr>
              <a:t>endrule</a:t>
            </a:r>
            <a:endParaRPr lang="en-US" sz="1800" b="1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endParaRPr lang="en-US" sz="1800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method Action </a:t>
            </a:r>
            <a:r>
              <a:rPr lang="en-US" sz="1800">
                <a:latin typeface="Courier New" pitchFamily="49" charset="0"/>
              </a:rPr>
              <a:t>start(Bit#(32) a, Bit#(32) b)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latin typeface="Courier New" pitchFamily="49" charset="0"/>
              </a:rPr>
              <a:t>x &lt;= a; y &lt;= b; busy &lt;= True;                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err="1">
                <a:latin typeface="Courier New" pitchFamily="49" charset="0"/>
              </a:rPr>
              <a:t>endmethod</a:t>
            </a:r>
            <a:endParaRPr lang="en-US" sz="1800" b="1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method</a:t>
            </a:r>
            <a:r>
              <a:rPr lang="en-US" sz="1800">
                <a:latin typeface="Courier New" pitchFamily="49" charset="0"/>
              </a:rPr>
              <a:t> </a:t>
            </a:r>
            <a:r>
              <a:rPr lang="en-US" sz="1800" b="1" err="1">
                <a:latin typeface="Courier New" pitchFamily="49" charset="0"/>
              </a:rPr>
              <a:t>ActionValue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TW" sz="180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>
                <a:latin typeface="Courier New" pitchFamily="49" charset="0"/>
              </a:rPr>
              <a:t>Bit#(32)) </a:t>
            </a:r>
            <a:r>
              <a:rPr lang="en-US" sz="1800" err="1">
                <a:latin typeface="Courier New" pitchFamily="49" charset="0"/>
              </a:rPr>
              <a:t>getResult</a:t>
            </a:r>
            <a:endParaRPr lang="en-US" sz="1800">
              <a:solidFill>
                <a:srgbClr val="FF0000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  </a:t>
            </a:r>
            <a:r>
              <a:rPr lang="en-US" sz="1800">
                <a:latin typeface="Courier New" pitchFamily="49" charset="0"/>
              </a:rPr>
              <a:t>busy &lt;= False;</a:t>
            </a:r>
            <a:r>
              <a:rPr lang="en-US" sz="1800" b="1">
                <a:latin typeface="Courier New" pitchFamily="49" charset="0"/>
              </a:rPr>
              <a:t> return</a:t>
            </a:r>
            <a:r>
              <a:rPr lang="en-US" sz="1800">
                <a:latin typeface="Courier New" pitchFamily="49" charset="0"/>
              </a:rPr>
              <a:t> y;     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err="1">
                <a:latin typeface="Courier New" pitchFamily="49" charset="0"/>
              </a:rPr>
              <a:t>endmethod</a:t>
            </a:r>
            <a:endParaRPr lang="en-US" sz="1800" b="1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err="1">
                <a:latin typeface="Courier New" pitchFamily="49" charset="0"/>
              </a:rPr>
              <a:t>endmodule</a:t>
            </a:r>
            <a:endParaRPr lang="en-US" sz="1800" b="1"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 b="1">
              <a:latin typeface="Courier New" pitchFamily="49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604299" y="341398"/>
            <a:ext cx="8274230" cy="1143000"/>
          </a:xfrm>
        </p:spPr>
        <p:txBody>
          <a:bodyPr/>
          <a:lstStyle/>
          <a:p>
            <a:r>
              <a:rPr lang="en-US"/>
              <a:t>GCD with guarded interfaces</a:t>
            </a:r>
            <a:br>
              <a:rPr lang="en-US"/>
            </a:br>
            <a:r>
              <a:rPr lang="en-US" sz="2400"/>
              <a:t>implementation</a:t>
            </a: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7321550" y="6235338"/>
            <a:ext cx="173990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1600"/>
              <a:t>Assume b /= 0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5177200" y="1125253"/>
            <a:ext cx="3962977" cy="138499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>
                <a:latin typeface="Courier New"/>
                <a:cs typeface="Courier New"/>
              </a:rPr>
              <a:t>interface</a:t>
            </a:r>
            <a:r>
              <a:rPr lang="en-US" sz="1400">
                <a:latin typeface="Courier New"/>
                <a:cs typeface="Courier New"/>
              </a:rPr>
              <a:t> GCD</a:t>
            </a:r>
            <a:r>
              <a:rPr lang="en-US" sz="1400" b="0">
                <a:latin typeface="Courier New"/>
                <a:cs typeface="Courier New"/>
              </a:rPr>
              <a:t>;</a:t>
            </a:r>
          </a:p>
          <a:p>
            <a:r>
              <a:rPr lang="en-US" sz="1400" b="1">
                <a:latin typeface="Courier New"/>
                <a:cs typeface="Courier New"/>
              </a:rPr>
              <a:t>  method Action </a:t>
            </a:r>
            <a:r>
              <a:rPr lang="en-US" sz="1400">
                <a:latin typeface="Courier New"/>
                <a:cs typeface="Courier New"/>
              </a:rPr>
              <a:t>start 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r>
              <a:rPr lang="en-US" sz="1400">
                <a:latin typeface="Courier New"/>
                <a:cs typeface="Courier New"/>
              </a:rPr>
              <a:t>      (Bit#(32) </a:t>
            </a:r>
            <a:r>
              <a:rPr lang="en-US" sz="1400" err="1">
                <a:latin typeface="Courier New"/>
                <a:cs typeface="Courier New"/>
              </a:rPr>
              <a:t>a,Bit</a:t>
            </a:r>
            <a:r>
              <a:rPr lang="en-US" sz="1400">
                <a:latin typeface="Courier New"/>
                <a:cs typeface="Courier New"/>
              </a:rPr>
              <a:t>#(32) b)</a:t>
            </a:r>
            <a:r>
              <a:rPr lang="en-US" sz="1400" b="0">
                <a:latin typeface="Courier New"/>
                <a:cs typeface="Courier New"/>
              </a:rPr>
              <a:t>;</a:t>
            </a:r>
            <a:r>
              <a:rPr lang="en-US" sz="1400">
                <a:latin typeface="Courier New"/>
                <a:cs typeface="Courier New"/>
              </a:rPr>
              <a:t> </a:t>
            </a:r>
            <a:endParaRPr lang="en-US" sz="1400" b="0">
              <a:latin typeface="Courier New" pitchFamily="49" charset="0"/>
              <a:cs typeface="Times New Roman" pitchFamily="-96" charset="0"/>
            </a:endParaRPr>
          </a:p>
          <a:p>
            <a:r>
              <a:rPr lang="en-US" sz="1400" b="1">
                <a:latin typeface="Courier New"/>
                <a:cs typeface="Courier New"/>
              </a:rPr>
              <a:t>  method </a:t>
            </a:r>
            <a:r>
              <a:rPr lang="en-US" sz="1400" b="1" err="1">
                <a:latin typeface="Courier New"/>
                <a:cs typeface="Courier New"/>
              </a:rPr>
              <a:t>ActionValue</a:t>
            </a:r>
            <a:r>
              <a:rPr lang="en-US" sz="1400">
                <a:latin typeface="Courier New"/>
                <a:cs typeface="Courier New"/>
              </a:rPr>
              <a:t>(Bit#(</a:t>
            </a:r>
            <a:r>
              <a:rPr lang="en-US" sz="1400" b="0">
                <a:latin typeface="Courier New"/>
                <a:cs typeface="Courier New"/>
              </a:rPr>
              <a:t>32))</a:t>
            </a:r>
            <a:r>
              <a:rPr lang="en-US" sz="1400">
                <a:latin typeface="Courier New"/>
                <a:cs typeface="Courier New"/>
              </a:rPr>
              <a:t> </a:t>
            </a:r>
            <a:endParaRPr lang="en-US" sz="1400" b="0">
              <a:latin typeface="Courier New" pitchFamily="49" charset="0"/>
              <a:cs typeface="Courier New" pitchFamily="49" charset="0"/>
            </a:endParaRPr>
          </a:p>
          <a:p>
            <a:r>
              <a:rPr lang="en-US" sz="1400">
                <a:latin typeface="Courier New"/>
                <a:cs typeface="Courier New"/>
              </a:rPr>
              <a:t>                </a:t>
            </a:r>
            <a:r>
              <a:rPr lang="en-US" sz="1400" b="0" err="1">
                <a:latin typeface="Courier New"/>
                <a:cs typeface="Courier New"/>
              </a:rPr>
              <a:t>getResult</a:t>
            </a:r>
            <a:r>
              <a:rPr lang="en-US" sz="1400" b="0">
                <a:latin typeface="Courier New"/>
                <a:cs typeface="Courier New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1" err="1">
                <a:latin typeface="Courier New"/>
                <a:cs typeface="Courier New"/>
              </a:rPr>
              <a:t>endinterface</a:t>
            </a:r>
            <a:endParaRPr lang="en-US" sz="1400" b="1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11641" y="4354983"/>
            <a:ext cx="18774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rgbClr val="00B050"/>
                </a:solidFill>
                <a:latin typeface="Courier New" pitchFamily="49" charset="0"/>
              </a:rPr>
              <a:t>if</a:t>
            </a:r>
            <a:r>
              <a:rPr lang="en-US">
                <a:solidFill>
                  <a:srgbClr val="00B050"/>
                </a:solidFill>
                <a:latin typeface="Courier New" pitchFamily="49" charset="0"/>
              </a:rPr>
              <a:t> (!busy);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85730" y="5248508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rgbClr val="00B050"/>
                </a:solidFill>
                <a:latin typeface="Courier New" pitchFamily="49" charset="0"/>
              </a:rPr>
              <a:t>if</a:t>
            </a:r>
            <a:r>
              <a:rPr lang="en-US">
                <a:solidFill>
                  <a:srgbClr val="00B050"/>
                </a:solidFill>
                <a:latin typeface="Courier New" pitchFamily="49" charset="0"/>
              </a:rPr>
              <a:t> (x==0);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AB7A7B-4949-44A1-8E32-F2BC33F9C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4AD7B9-4290-439C-BAE9-21B94D0837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74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EB73-6C21-B050-DBF3-1C1D5AB382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Verdana"/>
              </a:rPr>
              <a:t>Code available: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B705B-D18D-B2EF-847C-9F42ACAE5E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600" y="3309938"/>
            <a:ext cx="8520300" cy="1752600"/>
          </a:xfrm>
        </p:spPr>
        <p:txBody>
          <a:bodyPr/>
          <a:lstStyle/>
          <a:p>
            <a:r>
              <a:rPr lang="en-US" sz="2400">
                <a:ea typeface="+mn-lt"/>
                <a:cs typeface="+mn-lt"/>
              </a:rPr>
              <a:t>https://github.com/VCA-EPFL/Feb21_sp2024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7324E-A124-5E22-F9D2-156BC960489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765C85-DF72-0BEF-4417-D6D02E6228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66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Defining FIFOs and it’s uses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ADBDDF-9C36-43D0-85AF-9006D552E7A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DF835A-D72B-4BB0-814A-947CA19A90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2DBA8F0E-D6DA-4224-82EA-C9BF982C3C97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3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C4C6-2FEF-C23B-6565-4D2C01FD3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Verdana"/>
              </a:rPr>
              <a:t>Outline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A9385-F092-C138-3006-CC59E1731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Logistic stuff</a:t>
            </a:r>
          </a:p>
          <a:p>
            <a:endParaRPr lang="en-US" dirty="0">
              <a:ea typeface="Verdana"/>
            </a:endParaRPr>
          </a:p>
          <a:p>
            <a:r>
              <a:rPr lang="en-US">
                <a:ea typeface="Verdana"/>
              </a:rPr>
              <a:t>Simplest sequential module</a:t>
            </a:r>
          </a:p>
          <a:p>
            <a:endParaRPr lang="en-US">
              <a:ea typeface="Verdana"/>
            </a:endParaRPr>
          </a:p>
          <a:p>
            <a:r>
              <a:rPr lang="en-US" dirty="0">
                <a:ea typeface="Verdana"/>
              </a:rPr>
              <a:t>Simple sequential module</a:t>
            </a:r>
          </a:p>
          <a:p>
            <a:endParaRPr lang="en-US">
              <a:ea typeface="Verdana"/>
            </a:endParaRPr>
          </a:p>
          <a:p>
            <a:r>
              <a:rPr lang="en-US" dirty="0">
                <a:ea typeface="Verdana"/>
              </a:rPr>
              <a:t>Guarded Atomic Actions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865D7-33E3-FF94-1CAD-31F2EE3EC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D98DF-A139-EBDC-BF44-09A6A33835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397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FIFO Module Interface with Guards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6CBA6631-1EC0-1CC1-AD27-1ABEE0079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8848" y="2386698"/>
            <a:ext cx="727076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200" i="1">
                <a:solidFill>
                  <a:srgbClr val="00B050"/>
                </a:solidFill>
                <a:latin typeface="+mn-lt"/>
                <a:cs typeface="Arial" charset="0"/>
              </a:rPr>
              <a:t>not full</a:t>
            </a:r>
          </a:p>
        </p:txBody>
      </p:sp>
      <p:sp>
        <p:nvSpPr>
          <p:cNvPr id="37" name="Text Box 6">
            <a:extLst>
              <a:ext uri="{FF2B5EF4-FFF2-40B4-BE49-F238E27FC236}">
                <a16:creationId xmlns:a16="http://schemas.microsoft.com/office/drawing/2014/main" id="{F705ACFE-732B-9583-8775-D9EE7907E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6436" y="2954027"/>
            <a:ext cx="9794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200" i="1">
                <a:solidFill>
                  <a:srgbClr val="00B050"/>
                </a:solidFill>
                <a:latin typeface="+mn-lt"/>
                <a:cs typeface="Arial" charset="0"/>
              </a:rPr>
              <a:t>not empty</a:t>
            </a:r>
          </a:p>
        </p:txBody>
      </p:sp>
      <p:sp>
        <p:nvSpPr>
          <p:cNvPr id="38" name="Text Box 7">
            <a:extLst>
              <a:ext uri="{FF2B5EF4-FFF2-40B4-BE49-F238E27FC236}">
                <a16:creationId xmlns:a16="http://schemas.microsoft.com/office/drawing/2014/main" id="{1D5C19FB-CE8E-E41A-8235-07C97CDBD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6436" y="3428099"/>
            <a:ext cx="9794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200" i="1">
                <a:solidFill>
                  <a:srgbClr val="00B050"/>
                </a:solidFill>
                <a:latin typeface="+mn-lt"/>
                <a:cs typeface="Arial" charset="0"/>
              </a:rPr>
              <a:t>not empty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07543BE-4C03-2069-C1B6-7CE3B9DFE0E2}"/>
              </a:ext>
            </a:extLst>
          </p:cNvPr>
          <p:cNvGrpSpPr/>
          <p:nvPr/>
        </p:nvGrpSpPr>
        <p:grpSpPr>
          <a:xfrm>
            <a:off x="7469196" y="1816605"/>
            <a:ext cx="1363131" cy="1995488"/>
            <a:chOff x="2429399" y="1488280"/>
            <a:chExt cx="1363131" cy="1995488"/>
          </a:xfrm>
        </p:grpSpPr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74535E22-AD5D-EB29-F652-64563E112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0111" y="1626393"/>
              <a:ext cx="727075" cy="18002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41" name="Rectangle 9">
              <a:extLst>
                <a:ext uri="{FF2B5EF4-FFF2-40B4-BE49-F238E27FC236}">
                  <a16:creationId xmlns:a16="http://schemas.microsoft.com/office/drawing/2014/main" id="{35C83E73-E766-28CE-D9F9-1EEBBBC02F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0111" y="1666080"/>
              <a:ext cx="169863" cy="63341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42" name="Line 10">
              <a:extLst>
                <a:ext uri="{FF2B5EF4-FFF2-40B4-BE49-F238E27FC236}">
                  <a16:creationId xmlns:a16="http://schemas.microsoft.com/office/drawing/2014/main" id="{6F0CE9EB-966C-B620-9D82-368D0DA0F14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2429399" y="1727993"/>
              <a:ext cx="6143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43" name="Line 11">
              <a:extLst>
                <a:ext uri="{FF2B5EF4-FFF2-40B4-BE49-F238E27FC236}">
                  <a16:creationId xmlns:a16="http://schemas.microsoft.com/office/drawing/2014/main" id="{8C88CAAA-B01D-50B5-2210-C7C1AC6D3D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3086" y="1643855"/>
              <a:ext cx="92075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44" name="Text Box 12">
              <a:extLst>
                <a:ext uri="{FF2B5EF4-FFF2-40B4-BE49-F238E27FC236}">
                  <a16:creationId xmlns:a16="http://schemas.microsoft.com/office/drawing/2014/main" id="{7A395ED8-5349-C708-E348-6887C8ADA4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8380" y="1488280"/>
              <a:ext cx="282450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200" i="1">
                  <a:latin typeface="+mn-lt"/>
                  <a:cs typeface="Arial" charset="0"/>
                </a:rPr>
                <a:t>n</a:t>
              </a:r>
            </a:p>
          </p:txBody>
        </p:sp>
        <p:sp>
          <p:nvSpPr>
            <p:cNvPr id="45" name="Line 13">
              <a:extLst>
                <a:ext uri="{FF2B5EF4-FFF2-40B4-BE49-F238E27FC236}">
                  <a16:creationId xmlns:a16="http://schemas.microsoft.com/office/drawing/2014/main" id="{114654CB-76CF-3CF8-3B8E-8F681A5B3B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37336" y="3078955"/>
              <a:ext cx="6143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46" name="Line 14">
              <a:extLst>
                <a:ext uri="{FF2B5EF4-FFF2-40B4-BE49-F238E27FC236}">
                  <a16:creationId xmlns:a16="http://schemas.microsoft.com/office/drawing/2014/main" id="{54A36A8A-3854-D920-B910-25012F7BA3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7374" y="2994818"/>
              <a:ext cx="90487" cy="1698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47" name="Text Box 15">
              <a:extLst>
                <a:ext uri="{FF2B5EF4-FFF2-40B4-BE49-F238E27FC236}">
                  <a16:creationId xmlns:a16="http://schemas.microsoft.com/office/drawing/2014/main" id="{5D43EB1C-AF42-2318-7DAE-1737FE5718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0605" y="2845593"/>
              <a:ext cx="282450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200" i="1">
                  <a:latin typeface="+mn-lt"/>
                  <a:cs typeface="Arial" charset="0"/>
                </a:rPr>
                <a:t>n</a:t>
              </a:r>
            </a:p>
          </p:txBody>
        </p:sp>
        <p:sp>
          <p:nvSpPr>
            <p:cNvPr id="48" name="Rectangle 16">
              <a:extLst>
                <a:ext uri="{FF2B5EF4-FFF2-40B4-BE49-F238E27FC236}">
                  <a16:creationId xmlns:a16="http://schemas.microsoft.com/office/drawing/2014/main" id="{A650991E-FD92-5AA6-C31E-8BD40231E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936" y="2407443"/>
              <a:ext cx="171450" cy="40957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03070866-3697-34D6-50F8-8F99CC2ED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1699" y="2945605"/>
              <a:ext cx="177800" cy="4079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449A496E-A9B1-14A9-1BCB-6F82B5F09625}"/>
                </a:ext>
              </a:extLst>
            </p:cNvPr>
            <p:cNvGrpSpPr/>
            <p:nvPr/>
          </p:nvGrpSpPr>
          <p:grpSpPr>
            <a:xfrm>
              <a:off x="2430992" y="1866105"/>
              <a:ext cx="623889" cy="1617663"/>
              <a:chOff x="2430992" y="1866105"/>
              <a:chExt cx="623889" cy="1617663"/>
            </a:xfrm>
          </p:grpSpPr>
          <p:sp>
            <p:nvSpPr>
              <p:cNvPr id="55" name="Line 19">
                <a:extLst>
                  <a:ext uri="{FF2B5EF4-FFF2-40B4-BE49-F238E27FC236}">
                    <a16:creationId xmlns:a16="http://schemas.microsoft.com/office/drawing/2014/main" id="{C3CA1320-D477-77EE-460D-1C0972506F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0992" y="2209005"/>
                <a:ext cx="614363" cy="0"/>
              </a:xfrm>
              <a:prstGeom prst="line">
                <a:avLst/>
              </a:prstGeom>
              <a:noFill/>
              <a:ln w="12700">
                <a:solidFill>
                  <a:srgbClr val="00B05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56" name="Text Box 20">
                <a:extLst>
                  <a:ext uri="{FF2B5EF4-FFF2-40B4-BE49-F238E27FC236}">
                    <a16:creationId xmlns:a16="http://schemas.microsoft.com/office/drawing/2014/main" id="{CB09DC6B-0B95-E021-C394-3C10937617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2430" y="2124868"/>
                <a:ext cx="479426" cy="3079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rdy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  <p:sp>
            <p:nvSpPr>
              <p:cNvPr id="57" name="Line 21">
                <a:extLst>
                  <a:ext uri="{FF2B5EF4-FFF2-40B4-BE49-F238E27FC236}">
                    <a16:creationId xmlns:a16="http://schemas.microsoft.com/office/drawing/2014/main" id="{DE6881C5-AD3D-6E7F-85F6-9B7C04D7CB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H="1">
                <a:off x="2437342" y="1939130"/>
                <a:ext cx="614363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58" name="Text Box 22">
                <a:extLst>
                  <a:ext uri="{FF2B5EF4-FFF2-40B4-BE49-F238E27FC236}">
                    <a16:creationId xmlns:a16="http://schemas.microsoft.com/office/drawing/2014/main" id="{D199FED7-2746-870A-832C-00F454E648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5553" y="1866105"/>
                <a:ext cx="405880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en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  <p:sp>
            <p:nvSpPr>
              <p:cNvPr id="59" name="Line 23">
                <a:extLst>
                  <a:ext uri="{FF2B5EF4-FFF2-40B4-BE49-F238E27FC236}">
                    <a16:creationId xmlns:a16="http://schemas.microsoft.com/office/drawing/2014/main" id="{C740E553-70E8-6163-B16F-4591543638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5755" y="2751930"/>
                <a:ext cx="614363" cy="0"/>
              </a:xfrm>
              <a:prstGeom prst="line">
                <a:avLst/>
              </a:prstGeom>
              <a:noFill/>
              <a:ln w="12700">
                <a:solidFill>
                  <a:srgbClr val="00B05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0" name="Text Box 24">
                <a:extLst>
                  <a:ext uri="{FF2B5EF4-FFF2-40B4-BE49-F238E27FC236}">
                    <a16:creationId xmlns:a16="http://schemas.microsoft.com/office/drawing/2014/main" id="{B7D02C1F-C255-23EC-B971-F9BDB8526A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5605" y="2667793"/>
                <a:ext cx="479426" cy="3079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rdy</a:t>
                </a:r>
              </a:p>
            </p:txBody>
          </p:sp>
          <p:sp>
            <p:nvSpPr>
              <p:cNvPr id="61" name="Line 25">
                <a:extLst>
                  <a:ext uri="{FF2B5EF4-FFF2-40B4-BE49-F238E27FC236}">
                    <a16:creationId xmlns:a16="http://schemas.microsoft.com/office/drawing/2014/main" id="{88D117CC-04FB-78D5-F826-3671195C37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H="1">
                <a:off x="2442105" y="2483643"/>
                <a:ext cx="612776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2" name="Text Box 26">
                <a:extLst>
                  <a:ext uri="{FF2B5EF4-FFF2-40B4-BE49-F238E27FC236}">
                    <a16:creationId xmlns:a16="http://schemas.microsoft.com/office/drawing/2014/main" id="{C0F07270-E7AB-D614-BB11-D11E3ABA65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50315" y="2409030"/>
                <a:ext cx="405880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en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  <p:sp>
            <p:nvSpPr>
              <p:cNvPr id="63" name="Line 27">
                <a:extLst>
                  <a:ext uri="{FF2B5EF4-FFF2-40B4-BE49-F238E27FC236}">
                    <a16:creationId xmlns:a16="http://schemas.microsoft.com/office/drawing/2014/main" id="{FE44793B-938E-4025-C988-919AA174DD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0517" y="3259930"/>
                <a:ext cx="612776" cy="0"/>
              </a:xfrm>
              <a:prstGeom prst="line">
                <a:avLst/>
              </a:prstGeom>
              <a:noFill/>
              <a:ln w="12700">
                <a:solidFill>
                  <a:srgbClr val="00B05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4" name="Text Box 28">
                <a:extLst>
                  <a:ext uri="{FF2B5EF4-FFF2-40B4-BE49-F238E27FC236}">
                    <a16:creationId xmlns:a16="http://schemas.microsoft.com/office/drawing/2014/main" id="{5487D8DC-A0A1-8B79-536B-63CB71123F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10367" y="3175793"/>
                <a:ext cx="479426" cy="3079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rdy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</p:grpSp>
        <p:sp>
          <p:nvSpPr>
            <p:cNvPr id="51" name="Text Box 29">
              <a:extLst>
                <a:ext uri="{FF2B5EF4-FFF2-40B4-BE49-F238E27FC236}">
                  <a16:creationId xmlns:a16="http://schemas.microsoft.com/office/drawing/2014/main" id="{3EF279C3-79BD-B815-3BA9-95209819EB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2864090" y="1816993"/>
              <a:ext cx="518091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 err="1">
                  <a:latin typeface="+mn-lt"/>
                  <a:cs typeface="Arial" charset="0"/>
                </a:rPr>
                <a:t>enq</a:t>
              </a:r>
              <a:endParaRPr lang="en-US" sz="1400">
                <a:latin typeface="+mn-lt"/>
                <a:cs typeface="Arial" charset="0"/>
              </a:endParaRPr>
            </a:p>
          </p:txBody>
        </p:sp>
        <p:sp>
          <p:nvSpPr>
            <p:cNvPr id="52" name="Text Box 30">
              <a:extLst>
                <a:ext uri="{FF2B5EF4-FFF2-40B4-BE49-F238E27FC236}">
                  <a16:creationId xmlns:a16="http://schemas.microsoft.com/office/drawing/2014/main" id="{C88BF6EC-D4ED-D8B0-0DDC-E27E997A7D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2864891" y="2463105"/>
              <a:ext cx="516488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>
                  <a:latin typeface="+mn-lt"/>
                  <a:cs typeface="Arial" charset="0"/>
                </a:rPr>
                <a:t>deq</a:t>
              </a:r>
            </a:p>
          </p:txBody>
        </p:sp>
        <p:sp>
          <p:nvSpPr>
            <p:cNvPr id="53" name="Text Box 31">
              <a:extLst>
                <a:ext uri="{FF2B5EF4-FFF2-40B4-BE49-F238E27FC236}">
                  <a16:creationId xmlns:a16="http://schemas.microsoft.com/office/drawing/2014/main" id="{AB4A9D90-0CB7-55CB-222C-EE941C9C7C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2854472" y="2996505"/>
              <a:ext cx="537328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>
                  <a:latin typeface="+mn-lt"/>
                  <a:cs typeface="Arial" charset="0"/>
                </a:rPr>
                <a:t>first</a:t>
              </a:r>
            </a:p>
          </p:txBody>
        </p:sp>
        <p:sp>
          <p:nvSpPr>
            <p:cNvPr id="54" name="Text Box 32">
              <a:extLst>
                <a:ext uri="{FF2B5EF4-FFF2-40B4-BE49-F238E27FC236}">
                  <a16:creationId xmlns:a16="http://schemas.microsoft.com/office/drawing/2014/main" id="{22A5FB2A-9B19-3F0D-D029-B73166D01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6274" y="2427931"/>
              <a:ext cx="606256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>
                  <a:latin typeface="+mn-lt"/>
                  <a:cs typeface="Arial" charset="0"/>
                </a:rPr>
                <a:t>FIFO</a:t>
              </a:r>
            </a:p>
          </p:txBody>
        </p:sp>
      </p:grpSp>
      <p:sp>
        <p:nvSpPr>
          <p:cNvPr id="65" name="Rectangle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93B5447-DC82-F996-04E6-3E846A723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301" y="1954718"/>
            <a:ext cx="5382973" cy="18573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interface</a:t>
            </a:r>
            <a:r>
              <a:rPr lang="en-US" sz="1800">
                <a:latin typeface="Courier New" pitchFamily="49" charset="0"/>
              </a:rPr>
              <a:t> </a:t>
            </a:r>
            <a:r>
              <a:rPr lang="en-US" sz="1800" err="1">
                <a:latin typeface="Courier New" pitchFamily="49" charset="0"/>
              </a:rPr>
              <a:t>Fifo</a:t>
            </a:r>
            <a:r>
              <a:rPr lang="en-US" sz="1800">
                <a:latin typeface="Courier New" pitchFamily="49" charset="0"/>
              </a:rPr>
              <a:t>#(numeric type size, 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latin typeface="Courier New" pitchFamily="49" charset="0"/>
              </a:rPr>
              <a:t>                             type t);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  method Action </a:t>
            </a:r>
            <a:r>
              <a:rPr lang="en-US" sz="1800" err="1">
                <a:latin typeface="Courier New" pitchFamily="49" charset="0"/>
              </a:rPr>
              <a:t>enq</a:t>
            </a:r>
            <a:r>
              <a:rPr lang="en-US" sz="1800">
                <a:latin typeface="Courier New" pitchFamily="49" charset="0"/>
              </a:rPr>
              <a:t>(t x);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  method Action </a:t>
            </a:r>
            <a:r>
              <a:rPr lang="en-US" sz="1800" err="1">
                <a:latin typeface="Courier New" pitchFamily="49" charset="0"/>
              </a:rPr>
              <a:t>deq</a:t>
            </a:r>
            <a:r>
              <a:rPr lang="en-US" sz="180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latin typeface="Courier New" pitchFamily="49" charset="0"/>
              </a:rPr>
              <a:t>  method </a:t>
            </a:r>
            <a:r>
              <a:rPr lang="en-US" sz="1800">
                <a:latin typeface="Courier New" pitchFamily="49" charset="0"/>
              </a:rPr>
              <a:t>t first;</a:t>
            </a:r>
          </a:p>
          <a:p>
            <a:pPr marL="342900" indent="-342900">
              <a:lnSpc>
                <a:spcPct val="100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err="1">
                <a:latin typeface="Courier New" pitchFamily="49" charset="0"/>
              </a:rPr>
              <a:t>endinterface</a:t>
            </a:r>
            <a:r>
              <a:rPr lang="en-US" sz="1800" b="1">
                <a:latin typeface="Courier New" pitchFamily="49" charset="0"/>
              </a:rPr>
              <a:t> </a:t>
            </a:r>
            <a:endParaRPr lang="en-US" sz="1800" b="1" i="1">
              <a:latin typeface="Courier New" pitchFamily="49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76D58F-A9D3-478F-8131-21D25B5CA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6C17E3-67FB-4070-8CE0-32B0883D33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89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7" grpId="0"/>
      <p:bldP spid="38" grpId="0"/>
      <p:bldP spid="6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55727" y="1590557"/>
            <a:ext cx="5779448" cy="4047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latin typeface="Courier New" pitchFamily="49" charset="0"/>
              </a:rPr>
              <a:t>module</a:t>
            </a:r>
            <a:r>
              <a:rPr lang="en-US">
                <a:latin typeface="Courier New" pitchFamily="49" charset="0"/>
              </a:rPr>
              <a:t> </a:t>
            </a:r>
            <a:r>
              <a:rPr lang="en-US" err="1">
                <a:latin typeface="Courier New" pitchFamily="49" charset="0"/>
              </a:rPr>
              <a:t>mkFifo</a:t>
            </a:r>
            <a:r>
              <a:rPr lang="en-US">
                <a:latin typeface="Courier New" pitchFamily="49" charset="0"/>
              </a:rPr>
              <a:t> (</a:t>
            </a:r>
            <a:r>
              <a:rPr lang="en-US" err="1">
                <a:latin typeface="Courier New" pitchFamily="49" charset="0"/>
              </a:rPr>
              <a:t>Fifo</a:t>
            </a:r>
            <a:r>
              <a:rPr lang="en-US">
                <a:latin typeface="Courier New" pitchFamily="49" charset="0"/>
              </a:rPr>
              <a:t>#(1, t));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>
                <a:latin typeface="Courier New" pitchFamily="49" charset="0"/>
              </a:rPr>
              <a:t>  </a:t>
            </a:r>
            <a:r>
              <a:rPr lang="en-US" err="1">
                <a:latin typeface="Courier New" pitchFamily="49" charset="0"/>
              </a:rPr>
              <a:t>Reg</a:t>
            </a:r>
            <a:r>
              <a:rPr lang="en-US">
                <a:latin typeface="Courier New" pitchFamily="49" charset="0"/>
              </a:rPr>
              <a:t>#(t)    d  &lt;- </a:t>
            </a:r>
            <a:r>
              <a:rPr lang="en-US" err="1">
                <a:latin typeface="Courier New" pitchFamily="49" charset="0"/>
              </a:rPr>
              <a:t>mkRegU</a:t>
            </a:r>
            <a:r>
              <a:rPr lang="en-US">
                <a:latin typeface="Courier New" pitchFamily="49" charset="0"/>
              </a:rPr>
              <a:t>; 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>
                <a:latin typeface="Courier New" pitchFamily="49" charset="0"/>
              </a:rPr>
              <a:t>  </a:t>
            </a:r>
            <a:r>
              <a:rPr lang="en-US" err="1">
                <a:latin typeface="Courier New" pitchFamily="49" charset="0"/>
              </a:rPr>
              <a:t>Reg</a:t>
            </a:r>
            <a:r>
              <a:rPr lang="en-US">
                <a:latin typeface="Courier New" pitchFamily="49" charset="0"/>
              </a:rPr>
              <a:t>#(</a:t>
            </a:r>
            <a:r>
              <a:rPr lang="en-US" err="1">
                <a:latin typeface="Courier New" pitchFamily="49" charset="0"/>
              </a:rPr>
              <a:t>Bool</a:t>
            </a:r>
            <a:r>
              <a:rPr lang="en-US">
                <a:latin typeface="Courier New" pitchFamily="49" charset="0"/>
              </a:rPr>
              <a:t>) v  &lt;- </a:t>
            </a:r>
            <a:r>
              <a:rPr lang="en-US" err="1">
                <a:latin typeface="Courier New" pitchFamily="49" charset="0"/>
              </a:rPr>
              <a:t>mkReg</a:t>
            </a:r>
            <a:r>
              <a:rPr lang="en-US">
                <a:latin typeface="Courier New" pitchFamily="49" charset="0"/>
              </a:rPr>
              <a:t>(False);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latin typeface="Courier New" pitchFamily="49" charset="0"/>
              </a:rPr>
              <a:t>  method Action </a:t>
            </a:r>
            <a:r>
              <a:rPr lang="en-US" err="1">
                <a:latin typeface="Courier New" pitchFamily="49" charset="0"/>
              </a:rPr>
              <a:t>enq</a:t>
            </a:r>
            <a:r>
              <a:rPr lang="en-US">
                <a:latin typeface="Courier New" pitchFamily="49" charset="0"/>
              </a:rPr>
              <a:t>(t x) 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>
                <a:latin typeface="Courier New" pitchFamily="49" charset="0"/>
              </a:rPr>
              <a:t>    v &lt;= True; d &lt;= x;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>
                <a:latin typeface="Courier New" pitchFamily="49" charset="0"/>
              </a:rPr>
              <a:t>  </a:t>
            </a:r>
            <a:r>
              <a:rPr lang="en-US" b="1" err="1">
                <a:latin typeface="Courier New" pitchFamily="49" charset="0"/>
              </a:rPr>
              <a:t>endmethod</a:t>
            </a:r>
            <a:endParaRPr lang="en-US" b="1">
              <a:latin typeface="Courier New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latin typeface="Courier New" pitchFamily="49" charset="0"/>
              </a:rPr>
              <a:t>  method Action </a:t>
            </a:r>
            <a:r>
              <a:rPr lang="en-US" err="1">
                <a:latin typeface="Courier New" pitchFamily="49" charset="0"/>
              </a:rPr>
              <a:t>deq</a:t>
            </a:r>
            <a:r>
              <a:rPr lang="en-US">
                <a:latin typeface="Courier New" pitchFamily="49" charset="0"/>
              </a:rPr>
              <a:t> </a:t>
            </a:r>
            <a:endParaRPr lang="en-US">
              <a:solidFill>
                <a:srgbClr val="FF0000"/>
              </a:solidFill>
              <a:latin typeface="Courier New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>
                <a:latin typeface="Courier New" pitchFamily="49" charset="0"/>
              </a:rPr>
              <a:t>    v &lt;= False;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>
                <a:latin typeface="Courier New" pitchFamily="49" charset="0"/>
              </a:rPr>
              <a:t>  </a:t>
            </a:r>
            <a:r>
              <a:rPr lang="en-US" b="1" err="1">
                <a:latin typeface="Courier New" pitchFamily="49" charset="0"/>
              </a:rPr>
              <a:t>endmethod</a:t>
            </a:r>
            <a:endParaRPr lang="en-US" b="1">
              <a:latin typeface="Courier New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latin typeface="Courier New" pitchFamily="49" charset="0"/>
              </a:rPr>
              <a:t>  method </a:t>
            </a:r>
            <a:r>
              <a:rPr lang="en-US">
                <a:latin typeface="Courier New" pitchFamily="49" charset="0"/>
              </a:rPr>
              <a:t>t first </a:t>
            </a:r>
            <a:endParaRPr lang="en-US">
              <a:solidFill>
                <a:srgbClr val="FF0000"/>
              </a:solidFill>
              <a:latin typeface="Courier New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>
                <a:latin typeface="Courier New" pitchFamily="49" charset="0"/>
              </a:rPr>
              <a:t>    </a:t>
            </a:r>
            <a:r>
              <a:rPr lang="en-US" b="1">
                <a:latin typeface="Courier New" pitchFamily="49" charset="0"/>
              </a:rPr>
              <a:t>return</a:t>
            </a:r>
            <a:r>
              <a:rPr lang="en-US">
                <a:latin typeface="Courier New" pitchFamily="49" charset="0"/>
              </a:rPr>
              <a:t> d;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>
                <a:latin typeface="Courier New" pitchFamily="49" charset="0"/>
              </a:rPr>
              <a:t>  </a:t>
            </a:r>
            <a:r>
              <a:rPr lang="en-US" b="1" err="1">
                <a:latin typeface="Courier New" pitchFamily="49" charset="0"/>
              </a:rPr>
              <a:t>endmethod</a:t>
            </a:r>
            <a:endParaRPr lang="en-US" b="1">
              <a:latin typeface="Courier New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err="1">
                <a:latin typeface="Courier New" pitchFamily="49" charset="0"/>
              </a:rPr>
              <a:t>endmodule</a:t>
            </a:r>
            <a:r>
              <a:rPr lang="en-US" b="1">
                <a:latin typeface="Courier New" pitchFamily="49" charset="0"/>
              </a:rPr>
              <a:t> </a:t>
            </a:r>
            <a:endParaRPr lang="en-US" b="1" i="1">
              <a:latin typeface="Courier New" pitchFamily="49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130363" cy="1143000"/>
          </a:xfrm>
        </p:spPr>
        <p:txBody>
          <a:bodyPr/>
          <a:lstStyle/>
          <a:p>
            <a:r>
              <a:rPr lang="en-US"/>
              <a:t>One-Element FIFO Implementation </a:t>
            </a:r>
            <a:r>
              <a:rPr lang="en-US" sz="2800"/>
              <a:t>with guards</a:t>
            </a:r>
            <a:endParaRPr lang="en-US" sz="1400"/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6445773" y="2620348"/>
            <a:ext cx="727076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200" i="1">
                <a:solidFill>
                  <a:srgbClr val="00B050"/>
                </a:solidFill>
                <a:latin typeface="+mn-lt"/>
                <a:cs typeface="Arial" charset="0"/>
              </a:rPr>
              <a:t>not full</a:t>
            </a: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6193361" y="3131523"/>
            <a:ext cx="9794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200" i="1">
                <a:solidFill>
                  <a:srgbClr val="00B050"/>
                </a:solidFill>
                <a:latin typeface="+mn-lt"/>
                <a:cs typeface="Arial" charset="0"/>
              </a:rPr>
              <a:t>not empty</a:t>
            </a: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193361" y="3661749"/>
            <a:ext cx="9794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200" i="1">
                <a:solidFill>
                  <a:srgbClr val="00B050"/>
                </a:solidFill>
                <a:latin typeface="+mn-lt"/>
                <a:cs typeface="Arial" charset="0"/>
              </a:rPr>
              <a:t>not empty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7172849" y="2050255"/>
            <a:ext cx="1363131" cy="1995488"/>
            <a:chOff x="6329363" y="3349625"/>
            <a:chExt cx="1363131" cy="1995488"/>
          </a:xfrm>
        </p:grpSpPr>
        <p:sp>
          <p:nvSpPr>
            <p:cNvPr id="66" name="Rectangle 8"/>
            <p:cNvSpPr>
              <a:spLocks noChangeArrowheads="1"/>
            </p:cNvSpPr>
            <p:nvPr/>
          </p:nvSpPr>
          <p:spPr bwMode="auto">
            <a:xfrm>
              <a:off x="6950075" y="3487738"/>
              <a:ext cx="727075" cy="180022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67" name="Rectangle 9"/>
            <p:cNvSpPr>
              <a:spLocks noChangeArrowheads="1"/>
            </p:cNvSpPr>
            <p:nvPr/>
          </p:nvSpPr>
          <p:spPr bwMode="auto">
            <a:xfrm>
              <a:off x="6950075" y="3527425"/>
              <a:ext cx="169863" cy="63341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68" name="Line 10"/>
            <p:cNvSpPr>
              <a:spLocks noChangeShapeType="1"/>
            </p:cNvSpPr>
            <p:nvPr/>
          </p:nvSpPr>
          <p:spPr bwMode="auto">
            <a:xfrm rot="10800000" flipH="1">
              <a:off x="6329363" y="3589338"/>
              <a:ext cx="6143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69" name="Line 11"/>
            <p:cNvSpPr>
              <a:spLocks noChangeShapeType="1"/>
            </p:cNvSpPr>
            <p:nvPr/>
          </p:nvSpPr>
          <p:spPr bwMode="auto">
            <a:xfrm>
              <a:off x="6623050" y="3505200"/>
              <a:ext cx="92075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70" name="Text Box 12"/>
            <p:cNvSpPr txBox="1">
              <a:spLocks noChangeArrowheads="1"/>
            </p:cNvSpPr>
            <p:nvPr/>
          </p:nvSpPr>
          <p:spPr bwMode="auto">
            <a:xfrm>
              <a:off x="6568344" y="3349625"/>
              <a:ext cx="282450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200" i="1">
                  <a:latin typeface="+mn-lt"/>
                  <a:cs typeface="Arial" charset="0"/>
                </a:rPr>
                <a:t>n</a:t>
              </a:r>
            </a:p>
          </p:txBody>
        </p:sp>
        <p:sp>
          <p:nvSpPr>
            <p:cNvPr id="71" name="Line 13"/>
            <p:cNvSpPr>
              <a:spLocks noChangeShapeType="1"/>
            </p:cNvSpPr>
            <p:nvPr/>
          </p:nvSpPr>
          <p:spPr bwMode="auto">
            <a:xfrm flipH="1">
              <a:off x="6337300" y="4940300"/>
              <a:ext cx="6143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72" name="Line 14"/>
            <p:cNvSpPr>
              <a:spLocks noChangeShapeType="1"/>
            </p:cNvSpPr>
            <p:nvPr/>
          </p:nvSpPr>
          <p:spPr bwMode="auto">
            <a:xfrm>
              <a:off x="6637338" y="4856163"/>
              <a:ext cx="90487" cy="1698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73" name="Text Box 15"/>
            <p:cNvSpPr txBox="1">
              <a:spLocks noChangeArrowheads="1"/>
            </p:cNvSpPr>
            <p:nvPr/>
          </p:nvSpPr>
          <p:spPr bwMode="auto">
            <a:xfrm>
              <a:off x="6590569" y="4706938"/>
              <a:ext cx="282450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200" i="1">
                  <a:latin typeface="+mn-lt"/>
                  <a:cs typeface="Arial" charset="0"/>
                </a:rPr>
                <a:t>n</a:t>
              </a:r>
            </a:p>
          </p:txBody>
        </p:sp>
        <p:sp>
          <p:nvSpPr>
            <p:cNvPr id="74" name="Rectangle 16"/>
            <p:cNvSpPr>
              <a:spLocks noChangeArrowheads="1"/>
            </p:cNvSpPr>
            <p:nvPr/>
          </p:nvSpPr>
          <p:spPr bwMode="auto">
            <a:xfrm>
              <a:off x="6946900" y="4268788"/>
              <a:ext cx="171450" cy="40957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75" name="Rectangle 17"/>
            <p:cNvSpPr>
              <a:spLocks noChangeArrowheads="1"/>
            </p:cNvSpPr>
            <p:nvPr/>
          </p:nvSpPr>
          <p:spPr bwMode="auto">
            <a:xfrm>
              <a:off x="6951663" y="4806950"/>
              <a:ext cx="177800" cy="4079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grpSp>
          <p:nvGrpSpPr>
            <p:cNvPr id="76" name="Group 18"/>
            <p:cNvGrpSpPr>
              <a:grpSpLocks/>
            </p:cNvGrpSpPr>
            <p:nvPr/>
          </p:nvGrpSpPr>
          <p:grpSpPr bwMode="auto">
            <a:xfrm>
              <a:off x="6330951" y="3727450"/>
              <a:ext cx="623888" cy="1617663"/>
              <a:chOff x="4170" y="2348"/>
              <a:chExt cx="393" cy="1019"/>
            </a:xfrm>
          </p:grpSpPr>
          <p:sp>
            <p:nvSpPr>
              <p:cNvPr id="81" name="Line 19"/>
              <p:cNvSpPr>
                <a:spLocks noChangeShapeType="1"/>
              </p:cNvSpPr>
              <p:nvPr/>
            </p:nvSpPr>
            <p:spPr bwMode="auto">
              <a:xfrm flipH="1">
                <a:off x="4170" y="2564"/>
                <a:ext cx="387" cy="0"/>
              </a:xfrm>
              <a:prstGeom prst="line">
                <a:avLst/>
              </a:prstGeom>
              <a:noFill/>
              <a:ln w="12700">
                <a:solidFill>
                  <a:srgbClr val="92D05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82" name="Text Box 20"/>
              <p:cNvSpPr txBox="1">
                <a:spLocks noChangeArrowheads="1"/>
              </p:cNvSpPr>
              <p:nvPr/>
            </p:nvSpPr>
            <p:spPr bwMode="auto">
              <a:xfrm>
                <a:off x="4215" y="2511"/>
                <a:ext cx="302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rdy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  <p:sp>
            <p:nvSpPr>
              <p:cNvPr id="83" name="Line 21"/>
              <p:cNvSpPr>
                <a:spLocks noChangeShapeType="1"/>
              </p:cNvSpPr>
              <p:nvPr/>
            </p:nvSpPr>
            <p:spPr bwMode="auto">
              <a:xfrm rot="10800000" flipH="1">
                <a:off x="4174" y="2394"/>
                <a:ext cx="387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84" name="Text Box 22"/>
              <p:cNvSpPr txBox="1">
                <a:spLocks noChangeArrowheads="1"/>
              </p:cNvSpPr>
              <p:nvPr/>
            </p:nvSpPr>
            <p:spPr bwMode="auto">
              <a:xfrm>
                <a:off x="4242" y="2348"/>
                <a:ext cx="256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en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  <p:sp>
            <p:nvSpPr>
              <p:cNvPr id="85" name="Line 23"/>
              <p:cNvSpPr>
                <a:spLocks noChangeShapeType="1"/>
              </p:cNvSpPr>
              <p:nvPr/>
            </p:nvSpPr>
            <p:spPr bwMode="auto">
              <a:xfrm flipH="1">
                <a:off x="4173" y="2906"/>
                <a:ext cx="387" cy="0"/>
              </a:xfrm>
              <a:prstGeom prst="line">
                <a:avLst/>
              </a:prstGeom>
              <a:noFill/>
              <a:ln w="12700">
                <a:solidFill>
                  <a:srgbClr val="92D05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86" name="Text Box 24"/>
              <p:cNvSpPr txBox="1">
                <a:spLocks noChangeArrowheads="1"/>
              </p:cNvSpPr>
              <p:nvPr/>
            </p:nvSpPr>
            <p:spPr bwMode="auto">
              <a:xfrm>
                <a:off x="4217" y="2853"/>
                <a:ext cx="302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rdy</a:t>
                </a:r>
              </a:p>
            </p:txBody>
          </p:sp>
          <p:sp>
            <p:nvSpPr>
              <p:cNvPr id="87" name="Line 25"/>
              <p:cNvSpPr>
                <a:spLocks noChangeShapeType="1"/>
              </p:cNvSpPr>
              <p:nvPr/>
            </p:nvSpPr>
            <p:spPr bwMode="auto">
              <a:xfrm rot="10800000" flipH="1">
                <a:off x="4177" y="2737"/>
                <a:ext cx="386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88" name="Text Box 26"/>
              <p:cNvSpPr txBox="1">
                <a:spLocks noChangeArrowheads="1"/>
              </p:cNvSpPr>
              <p:nvPr/>
            </p:nvSpPr>
            <p:spPr bwMode="auto">
              <a:xfrm>
                <a:off x="4245" y="2690"/>
                <a:ext cx="256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en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  <p:sp>
            <p:nvSpPr>
              <p:cNvPr id="89" name="Line 27"/>
              <p:cNvSpPr>
                <a:spLocks noChangeShapeType="1"/>
              </p:cNvSpPr>
              <p:nvPr/>
            </p:nvSpPr>
            <p:spPr bwMode="auto">
              <a:xfrm flipH="1">
                <a:off x="4176" y="3226"/>
                <a:ext cx="386" cy="0"/>
              </a:xfrm>
              <a:prstGeom prst="line">
                <a:avLst/>
              </a:prstGeom>
              <a:noFill/>
              <a:ln w="12700">
                <a:solidFill>
                  <a:srgbClr val="92D05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90" name="Text Box 28"/>
              <p:cNvSpPr txBox="1">
                <a:spLocks noChangeArrowheads="1"/>
              </p:cNvSpPr>
              <p:nvPr/>
            </p:nvSpPr>
            <p:spPr bwMode="auto">
              <a:xfrm>
                <a:off x="4220" y="3173"/>
                <a:ext cx="302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rdy</a:t>
                </a:r>
              </a:p>
            </p:txBody>
          </p:sp>
        </p:grpSp>
        <p:sp>
          <p:nvSpPr>
            <p:cNvPr id="77" name="Text Box 29"/>
            <p:cNvSpPr txBox="1">
              <a:spLocks noChangeArrowheads="1"/>
            </p:cNvSpPr>
            <p:nvPr/>
          </p:nvSpPr>
          <p:spPr bwMode="auto">
            <a:xfrm rot="-5400000">
              <a:off x="6764054" y="3678338"/>
              <a:ext cx="518091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>
                  <a:latin typeface="+mn-lt"/>
                  <a:cs typeface="Arial" charset="0"/>
                </a:rPr>
                <a:t>enq</a:t>
              </a:r>
            </a:p>
          </p:txBody>
        </p:sp>
        <p:sp>
          <p:nvSpPr>
            <p:cNvPr id="78" name="Text Box 30"/>
            <p:cNvSpPr txBox="1">
              <a:spLocks noChangeArrowheads="1"/>
            </p:cNvSpPr>
            <p:nvPr/>
          </p:nvSpPr>
          <p:spPr bwMode="auto">
            <a:xfrm rot="-5400000">
              <a:off x="6764855" y="4324450"/>
              <a:ext cx="516488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>
                  <a:latin typeface="+mn-lt"/>
                  <a:cs typeface="Arial" charset="0"/>
                </a:rPr>
                <a:t>deq</a:t>
              </a:r>
            </a:p>
          </p:txBody>
        </p:sp>
        <p:sp>
          <p:nvSpPr>
            <p:cNvPr id="79" name="Text Box 31"/>
            <p:cNvSpPr txBox="1">
              <a:spLocks noChangeArrowheads="1"/>
            </p:cNvSpPr>
            <p:nvPr/>
          </p:nvSpPr>
          <p:spPr bwMode="auto">
            <a:xfrm rot="-5400000">
              <a:off x="6754436" y="4857850"/>
              <a:ext cx="537328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>
                  <a:latin typeface="+mn-lt"/>
                  <a:cs typeface="Arial" charset="0"/>
                </a:rPr>
                <a:t>first</a:t>
              </a:r>
            </a:p>
          </p:txBody>
        </p:sp>
        <p:sp>
          <p:nvSpPr>
            <p:cNvPr id="80" name="Text Box 32"/>
            <p:cNvSpPr txBox="1">
              <a:spLocks noChangeArrowheads="1"/>
            </p:cNvSpPr>
            <p:nvPr/>
          </p:nvSpPr>
          <p:spPr bwMode="auto">
            <a:xfrm>
              <a:off x="7086238" y="4289276"/>
              <a:ext cx="606256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>
                  <a:latin typeface="+mn-lt"/>
                  <a:cs typeface="Arial" charset="0"/>
                </a:rPr>
                <a:t>FIFO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465571" y="2528421"/>
            <a:ext cx="14157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rgbClr val="00B050"/>
                </a:solidFill>
                <a:latin typeface="Courier New" pitchFamily="49" charset="0"/>
              </a:rPr>
              <a:t>if</a:t>
            </a:r>
            <a:r>
              <a:rPr lang="en-US">
                <a:solidFill>
                  <a:srgbClr val="00B050"/>
                </a:solidFill>
                <a:latin typeface="Courier New" pitchFamily="49" charset="0"/>
              </a:rPr>
              <a:t> (!v);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885240" y="3432128"/>
            <a:ext cx="1261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rgbClr val="00B050"/>
                </a:solidFill>
                <a:latin typeface="Courier New" pitchFamily="49" charset="0"/>
              </a:rPr>
              <a:t>if</a:t>
            </a:r>
            <a:r>
              <a:rPr lang="en-US">
                <a:solidFill>
                  <a:srgbClr val="00B050"/>
                </a:solidFill>
                <a:latin typeface="Courier New" pitchFamily="49" charset="0"/>
              </a:rPr>
              <a:t> (v);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432077" y="4336481"/>
            <a:ext cx="1261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rgbClr val="00B050"/>
                </a:solidFill>
                <a:latin typeface="Courier New" pitchFamily="49" charset="0"/>
              </a:rPr>
              <a:t>if</a:t>
            </a:r>
            <a:r>
              <a:rPr lang="en-US">
                <a:solidFill>
                  <a:srgbClr val="00B050"/>
                </a:solidFill>
                <a:latin typeface="Courier New" pitchFamily="49" charset="0"/>
              </a:rPr>
              <a:t> (v);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422446" y="2719850"/>
            <a:ext cx="4083206" cy="2136951"/>
            <a:chOff x="4948632" y="2831988"/>
            <a:chExt cx="4083206" cy="2136951"/>
          </a:xfrm>
        </p:grpSpPr>
        <p:sp>
          <p:nvSpPr>
            <p:cNvPr id="6" name="TextBox 5"/>
            <p:cNvSpPr txBox="1"/>
            <p:nvPr/>
          </p:nvSpPr>
          <p:spPr>
            <a:xfrm>
              <a:off x="5453842" y="4261053"/>
              <a:ext cx="357799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Comic Sans MS" panose="030F0702030302020204" pitchFamily="66" charset="0"/>
                </a:rPr>
                <a:t>Notice, no semicolon turns the if into a guard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4948632" y="2831988"/>
              <a:ext cx="693039" cy="1455340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FC0B21-941A-4E33-A926-9CE1259F4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5284C1-5ADF-403A-9F1D-44E5457511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96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9" grpId="0"/>
      <p:bldP spid="4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130363" cy="1143000"/>
          </a:xfrm>
        </p:spPr>
        <p:txBody>
          <a:bodyPr/>
          <a:lstStyle/>
          <a:p>
            <a:r>
              <a:rPr lang="en-US"/>
              <a:t>Guards vs Ifs</a:t>
            </a:r>
            <a:endParaRPr lang="en-US" sz="1400"/>
          </a:p>
        </p:txBody>
      </p:sp>
      <p:sp>
        <p:nvSpPr>
          <p:cNvPr id="3" name="TextBox 2"/>
          <p:cNvSpPr txBox="1"/>
          <p:nvPr/>
        </p:nvSpPr>
        <p:spPr>
          <a:xfrm>
            <a:off x="761908" y="1616227"/>
            <a:ext cx="5109091" cy="10041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latin typeface="Courier New" pitchFamily="49" charset="0"/>
              </a:rPr>
              <a:t>method Action </a:t>
            </a:r>
            <a:r>
              <a:rPr lang="en-US" err="1">
                <a:latin typeface="Courier New" pitchFamily="49" charset="0"/>
              </a:rPr>
              <a:t>enq</a:t>
            </a:r>
            <a:r>
              <a:rPr lang="en-US">
                <a:latin typeface="Courier New" pitchFamily="49" charset="0"/>
              </a:rPr>
              <a:t>(t x) </a:t>
            </a:r>
            <a:r>
              <a:rPr lang="en-US" b="1">
                <a:solidFill>
                  <a:srgbClr val="00B050"/>
                </a:solidFill>
                <a:latin typeface="Courier New" pitchFamily="49" charset="0"/>
              </a:rPr>
              <a:t>if</a:t>
            </a:r>
            <a:r>
              <a:rPr lang="en-US">
                <a:solidFill>
                  <a:srgbClr val="00B050"/>
                </a:solidFill>
                <a:latin typeface="Courier New" pitchFamily="49" charset="0"/>
              </a:rPr>
              <a:t> (!v); 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>
                <a:latin typeface="Courier New" pitchFamily="49" charset="0"/>
              </a:rPr>
              <a:t>  v &lt;= True; d &lt;= x;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err="1">
                <a:latin typeface="Courier New" pitchFamily="49" charset="0"/>
              </a:rPr>
              <a:t>endmethod</a:t>
            </a:r>
            <a:endParaRPr lang="en-US" b="1">
              <a:latin typeface="Courier New" pitchFamily="49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11587" y="3112821"/>
            <a:ext cx="6032421" cy="10002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latin typeface="Courier New" pitchFamily="49" charset="0"/>
              </a:rPr>
              <a:t>method Action </a:t>
            </a:r>
            <a:r>
              <a:rPr lang="en-US" err="1">
                <a:latin typeface="Courier New" pitchFamily="49" charset="0"/>
              </a:rPr>
              <a:t>enq</a:t>
            </a:r>
            <a:r>
              <a:rPr lang="en-US">
                <a:latin typeface="Courier New" pitchFamily="49" charset="0"/>
              </a:rPr>
              <a:t>(t x); 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>
                <a:latin typeface="Courier New" pitchFamily="49" charset="0"/>
              </a:rPr>
              <a:t>  </a:t>
            </a:r>
            <a:r>
              <a:rPr lang="en-US" b="1">
                <a:latin typeface="Courier New" pitchFamily="49" charset="0"/>
              </a:rPr>
              <a:t>if</a:t>
            </a:r>
            <a:r>
              <a:rPr lang="en-US">
                <a:latin typeface="Courier New" pitchFamily="49" charset="0"/>
              </a:rPr>
              <a:t> (!v) </a:t>
            </a:r>
            <a:r>
              <a:rPr lang="en-US" b="1">
                <a:latin typeface="Courier New" pitchFamily="49" charset="0"/>
              </a:rPr>
              <a:t>begin</a:t>
            </a:r>
            <a:r>
              <a:rPr lang="en-US">
                <a:latin typeface="Courier New" pitchFamily="49" charset="0"/>
              </a:rPr>
              <a:t> v &lt;= True; d &lt;= x; </a:t>
            </a:r>
            <a:r>
              <a:rPr lang="en-US" b="1">
                <a:latin typeface="Courier New" pitchFamily="49" charset="0"/>
              </a:rPr>
              <a:t>end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err="1">
                <a:latin typeface="Courier New" pitchFamily="49" charset="0"/>
              </a:rPr>
              <a:t>endmethod</a:t>
            </a:r>
            <a:endParaRPr lang="en-US" b="1">
              <a:latin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44726" y="2610008"/>
            <a:ext cx="10239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versus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078121" y="1616227"/>
            <a:ext cx="28372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guard is !v; </a:t>
            </a:r>
            <a:r>
              <a:rPr lang="en-US" err="1"/>
              <a:t>enq</a:t>
            </a:r>
            <a:r>
              <a:rPr lang="en-US"/>
              <a:t> can be applied only if v is false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744008" y="3051226"/>
            <a:ext cx="27142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guard is True, i.e., the method is always applicable.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744008" y="4150596"/>
            <a:ext cx="20832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if v is true  then x would get lost;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94741" y="5101375"/>
            <a:ext cx="9054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omic Sans MS" panose="030F0702030302020204" pitchFamily="66" charset="0"/>
              </a:rPr>
              <a:t>bad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DC139D-AC37-4D16-A7E0-348B0CD7B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A1BC25D-0169-479B-8B40-CFB2000E88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6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8" grpId="0"/>
      <p:bldP spid="49" grpId="0"/>
      <p:bldP spid="50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Rules with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467" y="1588805"/>
            <a:ext cx="7772400" cy="4114800"/>
          </a:xfrm>
        </p:spPr>
        <p:txBody>
          <a:bodyPr/>
          <a:lstStyle/>
          <a:p>
            <a:r>
              <a:rPr lang="en-US" sz="2400"/>
              <a:t>Like a method, a rule can also have  a guard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 A rule can execute only if it’s guard is true, i.e., if the guard is false the rule has no effect</a:t>
            </a:r>
          </a:p>
          <a:p>
            <a:r>
              <a:rPr lang="en-US" sz="2400"/>
              <a:t>True guards can be omitted</a:t>
            </a:r>
          </a:p>
        </p:txBody>
      </p:sp>
      <p:sp>
        <p:nvSpPr>
          <p:cNvPr id="7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2068794" y="2299400"/>
            <a:ext cx="4921666" cy="96509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latin typeface="Courier New" pitchFamily="49" charset="0"/>
              </a:rPr>
              <a:t>rule </a:t>
            </a:r>
            <a:r>
              <a:rPr lang="en-US">
                <a:latin typeface="Courier New" pitchFamily="49" charset="0"/>
              </a:rPr>
              <a:t>foo</a:t>
            </a:r>
            <a:r>
              <a:rPr lang="en-US" b="1">
                <a:latin typeface="Courier New" pitchFamily="49" charset="0"/>
              </a:rPr>
              <a:t> </a:t>
            </a:r>
            <a:r>
              <a:rPr lang="en-US" b="1">
                <a:solidFill>
                  <a:srgbClr val="00B050"/>
                </a:solidFill>
                <a:latin typeface="Courier New" pitchFamily="49" charset="0"/>
              </a:rPr>
              <a:t>if </a:t>
            </a:r>
            <a:r>
              <a:rPr lang="en-US">
                <a:solidFill>
                  <a:srgbClr val="00B050"/>
                </a:solidFill>
                <a:latin typeface="Courier New" pitchFamily="49" charset="0"/>
              </a:rPr>
              <a:t>(p); </a:t>
            </a:r>
            <a:endParaRPr lang="en-US" b="1">
              <a:solidFill>
                <a:srgbClr val="00B050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>
                <a:latin typeface="Courier New" pitchFamily="49" charset="0"/>
              </a:rPr>
              <a:t>	x1 &lt;= e1; x2 &lt;= e2;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err="1">
                <a:latin typeface="Courier New" pitchFamily="49" charset="0"/>
              </a:rPr>
              <a:t>endrule</a:t>
            </a:r>
            <a:endParaRPr lang="en-US" b="1">
              <a:latin typeface="Courier New" pitchFamily="49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486684" y="2179178"/>
            <a:ext cx="2486827" cy="1715924"/>
            <a:chOff x="3486684" y="2179178"/>
            <a:chExt cx="2486827" cy="1715924"/>
          </a:xfrm>
        </p:grpSpPr>
        <p:sp>
          <p:nvSpPr>
            <p:cNvPr id="8" name="Freeform 7"/>
            <p:cNvSpPr/>
            <p:nvPr/>
          </p:nvSpPr>
          <p:spPr bwMode="auto">
            <a:xfrm>
              <a:off x="3486684" y="2179178"/>
              <a:ext cx="1256766" cy="635460"/>
            </a:xfrm>
            <a:custGeom>
              <a:avLst/>
              <a:gdLst>
                <a:gd name="connsiteX0" fmla="*/ 264920 w 649530"/>
                <a:gd name="connsiteY0" fmla="*/ 504201 h 546930"/>
                <a:gd name="connsiteX1" fmla="*/ 222191 w 649530"/>
                <a:gd name="connsiteY1" fmla="*/ 487110 h 546930"/>
                <a:gd name="connsiteX2" fmla="*/ 170916 w 649530"/>
                <a:gd name="connsiteY2" fmla="*/ 452927 h 546930"/>
                <a:gd name="connsiteX3" fmla="*/ 145279 w 649530"/>
                <a:gd name="connsiteY3" fmla="*/ 435835 h 546930"/>
                <a:gd name="connsiteX4" fmla="*/ 119641 w 649530"/>
                <a:gd name="connsiteY4" fmla="*/ 427289 h 546930"/>
                <a:gd name="connsiteX5" fmla="*/ 102550 w 649530"/>
                <a:gd name="connsiteY5" fmla="*/ 401652 h 546930"/>
                <a:gd name="connsiteX6" fmla="*/ 51275 w 649530"/>
                <a:gd name="connsiteY6" fmla="*/ 367469 h 546930"/>
                <a:gd name="connsiteX7" fmla="*/ 34183 w 649530"/>
                <a:gd name="connsiteY7" fmla="*/ 333286 h 546930"/>
                <a:gd name="connsiteX8" fmla="*/ 17092 w 649530"/>
                <a:gd name="connsiteY8" fmla="*/ 307648 h 546930"/>
                <a:gd name="connsiteX9" fmla="*/ 0 w 649530"/>
                <a:gd name="connsiteY9" fmla="*/ 239282 h 546930"/>
                <a:gd name="connsiteX10" fmla="*/ 8546 w 649530"/>
                <a:gd name="connsiteY10" fmla="*/ 102549 h 546930"/>
                <a:gd name="connsiteX11" fmla="*/ 17092 w 649530"/>
                <a:gd name="connsiteY11" fmla="*/ 76912 h 546930"/>
                <a:gd name="connsiteX12" fmla="*/ 42729 w 649530"/>
                <a:gd name="connsiteY12" fmla="*/ 51274 h 546930"/>
                <a:gd name="connsiteX13" fmla="*/ 68366 w 649530"/>
                <a:gd name="connsiteY13" fmla="*/ 42729 h 546930"/>
                <a:gd name="connsiteX14" fmla="*/ 136733 w 649530"/>
                <a:gd name="connsiteY14" fmla="*/ 17091 h 546930"/>
                <a:gd name="connsiteX15" fmla="*/ 188008 w 649530"/>
                <a:gd name="connsiteY15" fmla="*/ 0 h 546930"/>
                <a:gd name="connsiteX16" fmla="*/ 470019 w 649530"/>
                <a:gd name="connsiteY16" fmla="*/ 8545 h 546930"/>
                <a:gd name="connsiteX17" fmla="*/ 529839 w 649530"/>
                <a:gd name="connsiteY17" fmla="*/ 25637 h 546930"/>
                <a:gd name="connsiteX18" fmla="*/ 615297 w 649530"/>
                <a:gd name="connsiteY18" fmla="*/ 51274 h 546930"/>
                <a:gd name="connsiteX19" fmla="*/ 640935 w 649530"/>
                <a:gd name="connsiteY19" fmla="*/ 68366 h 546930"/>
                <a:gd name="connsiteX20" fmla="*/ 640935 w 649530"/>
                <a:gd name="connsiteY20" fmla="*/ 170915 h 546930"/>
                <a:gd name="connsiteX21" fmla="*/ 632389 w 649530"/>
                <a:gd name="connsiteY21" fmla="*/ 196553 h 546930"/>
                <a:gd name="connsiteX22" fmla="*/ 606752 w 649530"/>
                <a:gd name="connsiteY22" fmla="*/ 213644 h 546930"/>
                <a:gd name="connsiteX23" fmla="*/ 546931 w 649530"/>
                <a:gd name="connsiteY23" fmla="*/ 282011 h 546930"/>
                <a:gd name="connsiteX24" fmla="*/ 538385 w 649530"/>
                <a:gd name="connsiteY24" fmla="*/ 307648 h 546930"/>
                <a:gd name="connsiteX25" fmla="*/ 487110 w 649530"/>
                <a:gd name="connsiteY25" fmla="*/ 350377 h 546930"/>
                <a:gd name="connsiteX26" fmla="*/ 470019 w 649530"/>
                <a:gd name="connsiteY26" fmla="*/ 376015 h 546930"/>
                <a:gd name="connsiteX27" fmla="*/ 410198 w 649530"/>
                <a:gd name="connsiteY27" fmla="*/ 401652 h 546930"/>
                <a:gd name="connsiteX28" fmla="*/ 333286 w 649530"/>
                <a:gd name="connsiteY28" fmla="*/ 452927 h 546930"/>
                <a:gd name="connsiteX29" fmla="*/ 307649 w 649530"/>
                <a:gd name="connsiteY29" fmla="*/ 470018 h 546930"/>
                <a:gd name="connsiteX30" fmla="*/ 247828 w 649530"/>
                <a:gd name="connsiteY30" fmla="*/ 504201 h 546930"/>
                <a:gd name="connsiteX31" fmla="*/ 222191 w 649530"/>
                <a:gd name="connsiteY31" fmla="*/ 529839 h 546930"/>
                <a:gd name="connsiteX32" fmla="*/ 170916 w 649530"/>
                <a:gd name="connsiteY32" fmla="*/ 546930 h 546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649530" h="546930">
                  <a:moveTo>
                    <a:pt x="264920" y="504201"/>
                  </a:moveTo>
                  <a:cubicBezTo>
                    <a:pt x="250677" y="498504"/>
                    <a:pt x="235658" y="494456"/>
                    <a:pt x="222191" y="487110"/>
                  </a:cubicBezTo>
                  <a:cubicBezTo>
                    <a:pt x="204158" y="477274"/>
                    <a:pt x="188008" y="464321"/>
                    <a:pt x="170916" y="452927"/>
                  </a:cubicBezTo>
                  <a:cubicBezTo>
                    <a:pt x="162370" y="447230"/>
                    <a:pt x="155023" y="439083"/>
                    <a:pt x="145279" y="435835"/>
                  </a:cubicBezTo>
                  <a:lnTo>
                    <a:pt x="119641" y="427289"/>
                  </a:lnTo>
                  <a:cubicBezTo>
                    <a:pt x="113944" y="418743"/>
                    <a:pt x="110279" y="408415"/>
                    <a:pt x="102550" y="401652"/>
                  </a:cubicBezTo>
                  <a:cubicBezTo>
                    <a:pt x="87091" y="388125"/>
                    <a:pt x="51275" y="367469"/>
                    <a:pt x="51275" y="367469"/>
                  </a:cubicBezTo>
                  <a:cubicBezTo>
                    <a:pt x="45578" y="356075"/>
                    <a:pt x="40503" y="344347"/>
                    <a:pt x="34183" y="333286"/>
                  </a:cubicBezTo>
                  <a:cubicBezTo>
                    <a:pt x="29087" y="324368"/>
                    <a:pt x="21685" y="316835"/>
                    <a:pt x="17092" y="307648"/>
                  </a:cubicBezTo>
                  <a:cubicBezTo>
                    <a:pt x="8332" y="290128"/>
                    <a:pt x="3251" y="255537"/>
                    <a:pt x="0" y="239282"/>
                  </a:cubicBezTo>
                  <a:cubicBezTo>
                    <a:pt x="2849" y="193704"/>
                    <a:pt x="3765" y="147965"/>
                    <a:pt x="8546" y="102549"/>
                  </a:cubicBezTo>
                  <a:cubicBezTo>
                    <a:pt x="9489" y="93591"/>
                    <a:pt x="12095" y="84407"/>
                    <a:pt x="17092" y="76912"/>
                  </a:cubicBezTo>
                  <a:cubicBezTo>
                    <a:pt x="23796" y="66856"/>
                    <a:pt x="32673" y="57978"/>
                    <a:pt x="42729" y="51274"/>
                  </a:cubicBezTo>
                  <a:cubicBezTo>
                    <a:pt x="50224" y="46277"/>
                    <a:pt x="59820" y="45577"/>
                    <a:pt x="68366" y="42729"/>
                  </a:cubicBezTo>
                  <a:cubicBezTo>
                    <a:pt x="112981" y="12985"/>
                    <a:pt x="74186" y="34149"/>
                    <a:pt x="136733" y="17091"/>
                  </a:cubicBezTo>
                  <a:cubicBezTo>
                    <a:pt x="154114" y="12351"/>
                    <a:pt x="188008" y="0"/>
                    <a:pt x="188008" y="0"/>
                  </a:cubicBezTo>
                  <a:cubicBezTo>
                    <a:pt x="282012" y="2848"/>
                    <a:pt x="376236" y="1511"/>
                    <a:pt x="470019" y="8545"/>
                  </a:cubicBezTo>
                  <a:cubicBezTo>
                    <a:pt x="490699" y="10096"/>
                    <a:pt x="510018" y="19538"/>
                    <a:pt x="529839" y="25637"/>
                  </a:cubicBezTo>
                  <a:cubicBezTo>
                    <a:pt x="619981" y="53374"/>
                    <a:pt x="545562" y="33842"/>
                    <a:pt x="615297" y="51274"/>
                  </a:cubicBezTo>
                  <a:cubicBezTo>
                    <a:pt x="623843" y="56971"/>
                    <a:pt x="635238" y="59820"/>
                    <a:pt x="640935" y="68366"/>
                  </a:cubicBezTo>
                  <a:cubicBezTo>
                    <a:pt x="658264" y="94360"/>
                    <a:pt x="644651" y="150475"/>
                    <a:pt x="640935" y="170915"/>
                  </a:cubicBezTo>
                  <a:cubicBezTo>
                    <a:pt x="639324" y="179778"/>
                    <a:pt x="638016" y="189519"/>
                    <a:pt x="632389" y="196553"/>
                  </a:cubicBezTo>
                  <a:cubicBezTo>
                    <a:pt x="625973" y="204573"/>
                    <a:pt x="615298" y="207947"/>
                    <a:pt x="606752" y="213644"/>
                  </a:cubicBezTo>
                  <a:cubicBezTo>
                    <a:pt x="566871" y="273465"/>
                    <a:pt x="589660" y="253524"/>
                    <a:pt x="546931" y="282011"/>
                  </a:cubicBezTo>
                  <a:cubicBezTo>
                    <a:pt x="544082" y="290557"/>
                    <a:pt x="543382" y="300153"/>
                    <a:pt x="538385" y="307648"/>
                  </a:cubicBezTo>
                  <a:cubicBezTo>
                    <a:pt x="525223" y="327391"/>
                    <a:pt x="506030" y="337764"/>
                    <a:pt x="487110" y="350377"/>
                  </a:cubicBezTo>
                  <a:cubicBezTo>
                    <a:pt x="481413" y="358923"/>
                    <a:pt x="477282" y="368752"/>
                    <a:pt x="470019" y="376015"/>
                  </a:cubicBezTo>
                  <a:cubicBezTo>
                    <a:pt x="450348" y="395686"/>
                    <a:pt x="436346" y="395115"/>
                    <a:pt x="410198" y="401652"/>
                  </a:cubicBezTo>
                  <a:lnTo>
                    <a:pt x="333286" y="452927"/>
                  </a:lnTo>
                  <a:cubicBezTo>
                    <a:pt x="324740" y="458624"/>
                    <a:pt x="316835" y="465425"/>
                    <a:pt x="307649" y="470018"/>
                  </a:cubicBezTo>
                  <a:cubicBezTo>
                    <a:pt x="286759" y="480463"/>
                    <a:pt x="265942" y="489106"/>
                    <a:pt x="247828" y="504201"/>
                  </a:cubicBezTo>
                  <a:cubicBezTo>
                    <a:pt x="238544" y="511938"/>
                    <a:pt x="232756" y="523970"/>
                    <a:pt x="222191" y="529839"/>
                  </a:cubicBezTo>
                  <a:cubicBezTo>
                    <a:pt x="206442" y="538588"/>
                    <a:pt x="170916" y="546930"/>
                    <a:pt x="170916" y="546930"/>
                  </a:cubicBezTo>
                </a:path>
              </a:pathLst>
            </a:cu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>
              <a:off x="3965249" y="2597921"/>
              <a:ext cx="1529697" cy="94858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5043448" y="3494992"/>
              <a:ext cx="9300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guard</a:t>
              </a: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B8D11-66CD-44F9-9EA1-55C69F8D7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BBB3C-4ABA-4BAF-8776-26D2E91DFF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9355" y="291045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/>
              <a:t>Streaming the GCD module with guarded interfaces</a:t>
            </a:r>
          </a:p>
        </p:txBody>
      </p:sp>
      <p:sp>
        <p:nvSpPr>
          <p:cNvPr id="16403" name="Text Box 33"/>
          <p:cNvSpPr txBox="1">
            <a:spLocks noChangeArrowheads="1"/>
          </p:cNvSpPr>
          <p:nvPr/>
        </p:nvSpPr>
        <p:spPr bwMode="auto">
          <a:xfrm>
            <a:off x="6633237" y="2816225"/>
            <a:ext cx="8050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err="1"/>
              <a:t>outQ</a:t>
            </a:r>
            <a:endParaRPr lang="en-US" baseline="-25000"/>
          </a:p>
        </p:txBody>
      </p:sp>
      <p:grpSp>
        <p:nvGrpSpPr>
          <p:cNvPr id="14" name="Group 13"/>
          <p:cNvGrpSpPr/>
          <p:nvPr/>
        </p:nvGrpSpPr>
        <p:grpSpPr>
          <a:xfrm>
            <a:off x="1202220" y="1752600"/>
            <a:ext cx="1260057" cy="1463735"/>
            <a:chOff x="1462476" y="1752600"/>
            <a:chExt cx="1260057" cy="1463735"/>
          </a:xfrm>
        </p:grpSpPr>
        <p:sp>
          <p:nvSpPr>
            <p:cNvPr id="16388" name="Line 6"/>
            <p:cNvSpPr>
              <a:spLocks noChangeShapeType="1"/>
            </p:cNvSpPr>
            <p:nvPr/>
          </p:nvSpPr>
          <p:spPr bwMode="auto">
            <a:xfrm flipV="1">
              <a:off x="1462476" y="2278063"/>
              <a:ext cx="750887" cy="15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2" name="Text Box 11"/>
            <p:cNvSpPr txBox="1">
              <a:spLocks noChangeArrowheads="1"/>
            </p:cNvSpPr>
            <p:nvPr/>
          </p:nvSpPr>
          <p:spPr bwMode="auto">
            <a:xfrm>
              <a:off x="1929379" y="2816225"/>
              <a:ext cx="619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err="1"/>
                <a:t>inQ</a:t>
              </a:r>
              <a:endParaRPr lang="en-US" baseline="-25000"/>
            </a:p>
          </p:txBody>
        </p:sp>
        <p:sp>
          <p:nvSpPr>
            <p:cNvPr id="16396" name="Line 17"/>
            <p:cNvSpPr>
              <a:spLocks noChangeShapeType="1"/>
            </p:cNvSpPr>
            <p:nvPr/>
          </p:nvSpPr>
          <p:spPr bwMode="auto">
            <a:xfrm flipV="1">
              <a:off x="2345304" y="2258490"/>
              <a:ext cx="377229" cy="21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05" name="Group 42"/>
            <p:cNvGrpSpPr>
              <a:grpSpLocks/>
            </p:cNvGrpSpPr>
            <p:nvPr/>
          </p:nvGrpSpPr>
          <p:grpSpPr bwMode="auto">
            <a:xfrm>
              <a:off x="1924617" y="1752600"/>
              <a:ext cx="457200" cy="1076325"/>
              <a:chOff x="2278063" y="1752600"/>
              <a:chExt cx="457200" cy="1076326"/>
            </a:xfrm>
          </p:grpSpPr>
          <p:sp>
            <p:nvSpPr>
              <p:cNvPr id="16420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421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16422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23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8" name="Text Box 37"/>
          <p:cNvSpPr txBox="1">
            <a:spLocks noChangeArrowheads="1"/>
          </p:cNvSpPr>
          <p:nvPr/>
        </p:nvSpPr>
        <p:spPr bwMode="auto">
          <a:xfrm>
            <a:off x="961949" y="3373225"/>
            <a:ext cx="6232488" cy="95410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800" b="1"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invokeGCD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gcd.start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inQ.first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1800" err="1">
                <a:latin typeface="Courier New" pitchFamily="49" charset="0"/>
                <a:cs typeface="Courier New" pitchFamily="49" charset="0"/>
              </a:rPr>
              <a:t>inQ.deq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US" sz="1800" b="1" err="1">
                <a:latin typeface="Courier New" pitchFamily="49" charset="0"/>
                <a:cs typeface="Courier New" pitchFamily="49" charset="0"/>
              </a:rPr>
              <a:t>endrule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459400" y="1889802"/>
            <a:ext cx="1051886" cy="783888"/>
            <a:chOff x="2767880" y="1943156"/>
            <a:chExt cx="1051886" cy="783888"/>
          </a:xfrm>
        </p:grpSpPr>
        <p:sp>
          <p:nvSpPr>
            <p:cNvPr id="10" name="Oval 9"/>
            <p:cNvSpPr/>
            <p:nvPr/>
          </p:nvSpPr>
          <p:spPr bwMode="auto">
            <a:xfrm>
              <a:off x="2767880" y="1943156"/>
              <a:ext cx="1051886" cy="783888"/>
            </a:xfrm>
            <a:prstGeom prst="ellipse">
              <a:avLst/>
            </a:prstGeom>
            <a:noFill/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819403" y="2016259"/>
              <a:ext cx="9379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/>
                <a:t>invoke</a:t>
              </a:r>
            </a:p>
            <a:p>
              <a:pPr algn="ctr"/>
              <a:r>
                <a:rPr lang="en-US" sz="1800"/>
                <a:t>GCD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848100" y="1752600"/>
            <a:ext cx="2318924" cy="1076325"/>
            <a:chOff x="5594876" y="1752600"/>
            <a:chExt cx="2318924" cy="1076325"/>
          </a:xfrm>
        </p:grpSpPr>
        <p:sp>
          <p:nvSpPr>
            <p:cNvPr id="16395" name="Line 16"/>
            <p:cNvSpPr>
              <a:spLocks noChangeShapeType="1"/>
            </p:cNvSpPr>
            <p:nvPr/>
          </p:nvSpPr>
          <p:spPr bwMode="auto">
            <a:xfrm>
              <a:off x="6657050" y="2260600"/>
              <a:ext cx="2619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9" name="Line 23"/>
            <p:cNvSpPr>
              <a:spLocks noChangeShapeType="1"/>
            </p:cNvSpPr>
            <p:nvPr/>
          </p:nvSpPr>
          <p:spPr bwMode="auto">
            <a:xfrm flipV="1">
              <a:off x="7049162" y="2258490"/>
              <a:ext cx="864638" cy="21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06" name="Group 47"/>
            <p:cNvGrpSpPr>
              <a:grpSpLocks/>
            </p:cNvGrpSpPr>
            <p:nvPr/>
          </p:nvGrpSpPr>
          <p:grpSpPr bwMode="auto">
            <a:xfrm>
              <a:off x="6628475" y="1752600"/>
              <a:ext cx="457200" cy="1076325"/>
              <a:chOff x="2278063" y="1752600"/>
              <a:chExt cx="457200" cy="1076326"/>
            </a:xfrm>
          </p:grpSpPr>
          <p:sp>
            <p:nvSpPr>
              <p:cNvPr id="16416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417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16418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19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" name="Group 74"/>
            <p:cNvGrpSpPr/>
            <p:nvPr/>
          </p:nvGrpSpPr>
          <p:grpSpPr>
            <a:xfrm>
              <a:off x="5594876" y="1866546"/>
              <a:ext cx="1051886" cy="783888"/>
              <a:chOff x="2767880" y="1943156"/>
              <a:chExt cx="1051886" cy="783888"/>
            </a:xfrm>
          </p:grpSpPr>
          <p:sp>
            <p:nvSpPr>
              <p:cNvPr id="76" name="Oval 75"/>
              <p:cNvSpPr/>
              <p:nvPr/>
            </p:nvSpPr>
            <p:spPr bwMode="auto">
              <a:xfrm>
                <a:off x="2767880" y="1943156"/>
                <a:ext cx="1051886" cy="783888"/>
              </a:xfrm>
              <a:prstGeom prst="ellipse">
                <a:avLst/>
              </a:prstGeom>
              <a:noFill/>
              <a:ln w="1905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2867429" y="2016259"/>
                <a:ext cx="84189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/>
                  <a:t>get</a:t>
                </a:r>
              </a:p>
              <a:p>
                <a:pPr algn="ctr"/>
                <a:r>
                  <a:rPr lang="en-US" sz="1800"/>
                  <a:t>result</a:t>
                </a:r>
              </a:p>
            </p:txBody>
          </p:sp>
        </p:grpSp>
      </p:grpSp>
      <p:sp>
        <p:nvSpPr>
          <p:cNvPr id="84" name="Text Box 37"/>
          <p:cNvSpPr txBox="1">
            <a:spLocks noChangeArrowheads="1"/>
          </p:cNvSpPr>
          <p:nvPr/>
        </p:nvSpPr>
        <p:spPr bwMode="auto">
          <a:xfrm>
            <a:off x="939723" y="4430579"/>
            <a:ext cx="6232488" cy="10156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n-US" err="1">
                <a:latin typeface="Courier New" pitchFamily="49" charset="0"/>
                <a:cs typeface="Courier New" pitchFamily="49" charset="0"/>
              </a:rPr>
              <a:t>getResult</a:t>
            </a:r>
            <a:r>
              <a:rPr lang="en-US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  </a:t>
            </a: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let</a:t>
            </a:r>
            <a:r>
              <a:rPr lang="en-US">
                <a:latin typeface="Courier New" pitchFamily="49" charset="0"/>
                <a:cs typeface="Courier New" pitchFamily="49" charset="0"/>
              </a:rPr>
              <a:t> x &lt;- </a:t>
            </a:r>
            <a:r>
              <a:rPr lang="en-US" err="1">
                <a:latin typeface="Courier New" pitchFamily="49" charset="0"/>
                <a:cs typeface="Courier New" pitchFamily="49" charset="0"/>
              </a:rPr>
              <a:t>gcd.getResult</a:t>
            </a:r>
            <a:r>
              <a:rPr lang="en-US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err="1">
                <a:latin typeface="Courier New" pitchFamily="49" charset="0"/>
                <a:cs typeface="Courier New" pitchFamily="49" charset="0"/>
              </a:rPr>
              <a:t>outQ.enq</a:t>
            </a:r>
            <a:r>
              <a:rPr lang="en-US">
                <a:latin typeface="Courier New" pitchFamily="49" charset="0"/>
                <a:cs typeface="Courier New" pitchFamily="49" charset="0"/>
              </a:rPr>
              <a:t>(x);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b="1" err="1">
                <a:latin typeface="Courier New" pitchFamily="49" charset="0"/>
                <a:cs typeface="Courier New" pitchFamily="49" charset="0"/>
              </a:rPr>
              <a:t>endrule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60" name="Rectangle 8"/>
          <p:cNvSpPr>
            <a:spLocks noChangeArrowheads="1"/>
          </p:cNvSpPr>
          <p:nvPr/>
        </p:nvSpPr>
        <p:spPr bwMode="auto">
          <a:xfrm>
            <a:off x="3979990" y="1696374"/>
            <a:ext cx="1403709" cy="131054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3981010" y="1948613"/>
            <a:ext cx="345772" cy="633413"/>
            <a:chOff x="4570395" y="1604169"/>
            <a:chExt cx="345772" cy="633413"/>
          </a:xfrm>
        </p:grpSpPr>
        <p:sp>
          <p:nvSpPr>
            <p:cNvPr id="88" name="Rectangle 9"/>
            <p:cNvSpPr>
              <a:spLocks noChangeArrowheads="1"/>
            </p:cNvSpPr>
            <p:nvPr/>
          </p:nvSpPr>
          <p:spPr bwMode="auto">
            <a:xfrm>
              <a:off x="4584642" y="1604169"/>
              <a:ext cx="331525" cy="63341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89" name="Text Box 29"/>
            <p:cNvSpPr txBox="1">
              <a:spLocks noChangeArrowheads="1"/>
            </p:cNvSpPr>
            <p:nvPr/>
          </p:nvSpPr>
          <p:spPr bwMode="auto">
            <a:xfrm rot="16200000">
              <a:off x="4422759" y="1755082"/>
              <a:ext cx="60305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>
                  <a:latin typeface="+mn-lt"/>
                  <a:cs typeface="Arial" charset="0"/>
                </a:rPr>
                <a:t>start</a:t>
              </a:r>
            </a:p>
          </p:txBody>
        </p:sp>
      </p:grpSp>
      <p:sp>
        <p:nvSpPr>
          <p:cNvPr id="71" name="Text Box 32"/>
          <p:cNvSpPr txBox="1">
            <a:spLocks noChangeArrowheads="1"/>
          </p:cNvSpPr>
          <p:nvPr/>
        </p:nvSpPr>
        <p:spPr bwMode="auto">
          <a:xfrm>
            <a:off x="4415465" y="2111430"/>
            <a:ext cx="58702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>
                <a:latin typeface="+mn-lt"/>
                <a:cs typeface="Arial" charset="0"/>
              </a:rPr>
              <a:t>GCD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5025742" y="1464114"/>
            <a:ext cx="345770" cy="1676851"/>
            <a:chOff x="4570397" y="1393990"/>
            <a:chExt cx="345770" cy="1029962"/>
          </a:xfrm>
        </p:grpSpPr>
        <p:sp>
          <p:nvSpPr>
            <p:cNvPr id="86" name="Rectangle 9"/>
            <p:cNvSpPr>
              <a:spLocks noChangeArrowheads="1"/>
            </p:cNvSpPr>
            <p:nvPr/>
          </p:nvSpPr>
          <p:spPr bwMode="auto">
            <a:xfrm>
              <a:off x="4584642" y="1604169"/>
              <a:ext cx="331525" cy="63341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87" name="Text Box 29"/>
            <p:cNvSpPr txBox="1">
              <a:spLocks noChangeArrowheads="1"/>
            </p:cNvSpPr>
            <p:nvPr/>
          </p:nvSpPr>
          <p:spPr bwMode="auto">
            <a:xfrm rot="16200000">
              <a:off x="4209305" y="1755082"/>
              <a:ext cx="1029962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 err="1">
                  <a:latin typeface="+mn-lt"/>
                  <a:cs typeface="Arial" charset="0"/>
                </a:rPr>
                <a:t>getResult</a:t>
              </a:r>
              <a:endParaRPr lang="en-US" sz="1400">
                <a:latin typeface="+mn-lt"/>
                <a:cs typeface="Arial" charset="0"/>
              </a:endParaRPr>
            </a:p>
          </p:txBody>
        </p:sp>
      </p:grpSp>
      <p:cxnSp>
        <p:nvCxnSpPr>
          <p:cNvPr id="73" name="Straight Arrow Connector 72"/>
          <p:cNvCxnSpPr/>
          <p:nvPr/>
        </p:nvCxnSpPr>
        <p:spPr bwMode="auto">
          <a:xfrm>
            <a:off x="5377486" y="2276253"/>
            <a:ext cx="484852" cy="3782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0" name="Straight Arrow Connector 79"/>
          <p:cNvCxnSpPr/>
          <p:nvPr/>
        </p:nvCxnSpPr>
        <p:spPr bwMode="auto">
          <a:xfrm>
            <a:off x="3511286" y="2287274"/>
            <a:ext cx="484852" cy="3782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7172211" y="3455818"/>
            <a:ext cx="19560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latin typeface="Comic Sans MS" panose="030F0702030302020204" pitchFamily="66" charset="0"/>
              </a:rPr>
              <a:t>A rule can be executed only if guards of all of its actions are true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7DAB02-2BCF-A10B-6B30-1A31628A280D}"/>
              </a:ext>
            </a:extLst>
          </p:cNvPr>
          <p:cNvSpPr txBox="1"/>
          <p:nvPr/>
        </p:nvSpPr>
        <p:spPr>
          <a:xfrm>
            <a:off x="642936" y="5522550"/>
            <a:ext cx="83224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The guard of a rule is a conjunction of explicit guard and implicit guards. In the invoke rule, the explicit guard is true and implicit guards come out of </a:t>
            </a:r>
            <a:r>
              <a:rPr lang="en-US" err="1"/>
              <a:t>gcd.start</a:t>
            </a:r>
            <a:r>
              <a:rPr lang="en-US"/>
              <a:t>, </a:t>
            </a:r>
            <a:r>
              <a:rPr lang="en-US" err="1"/>
              <a:t>inQ.deq</a:t>
            </a:r>
            <a:r>
              <a:rPr lang="en-US"/>
              <a:t> and </a:t>
            </a:r>
            <a:r>
              <a:rPr lang="en-US" err="1"/>
              <a:t>inQ.first</a:t>
            </a:r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32DDD6F-E96E-4C96-A2BA-40259C5A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5267E8C-419B-478C-B639-BADBBA08DD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9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84" grpId="0" animBg="1"/>
      <p:bldP spid="2" grpId="0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90990" y="378698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800"/>
              <a:t>Design Alternatives</a:t>
            </a:r>
          </a:p>
        </p:txBody>
      </p:sp>
      <p:sp>
        <p:nvSpPr>
          <p:cNvPr id="1490979" name="Oval 35"/>
          <p:cNvSpPr>
            <a:spLocks noChangeArrowheads="1"/>
          </p:cNvSpPr>
          <p:nvPr/>
        </p:nvSpPr>
        <p:spPr bwMode="auto">
          <a:xfrm>
            <a:off x="1507196" y="3205859"/>
            <a:ext cx="114300" cy="1143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90980" name="Oval 36"/>
          <p:cNvSpPr>
            <a:spLocks noChangeArrowheads="1"/>
          </p:cNvSpPr>
          <p:nvPr/>
        </p:nvSpPr>
        <p:spPr bwMode="auto">
          <a:xfrm>
            <a:off x="1507196" y="3205859"/>
            <a:ext cx="114300" cy="114300"/>
          </a:xfrm>
          <a:prstGeom prst="ellipse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90981" name="Oval 37"/>
          <p:cNvSpPr>
            <a:spLocks noChangeArrowheads="1"/>
          </p:cNvSpPr>
          <p:nvPr/>
        </p:nvSpPr>
        <p:spPr bwMode="auto">
          <a:xfrm>
            <a:off x="1494496" y="3205859"/>
            <a:ext cx="114300" cy="1143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1362734" y="3019038"/>
            <a:ext cx="5354842" cy="858952"/>
            <a:chOff x="1960612" y="2842483"/>
            <a:chExt cx="5354842" cy="858952"/>
          </a:xfrm>
        </p:grpSpPr>
        <p:sp>
          <p:nvSpPr>
            <p:cNvPr id="25618" name="Line 6"/>
            <p:cNvSpPr>
              <a:spLocks noChangeShapeType="1"/>
            </p:cNvSpPr>
            <p:nvPr/>
          </p:nvSpPr>
          <p:spPr bwMode="auto">
            <a:xfrm flipV="1">
              <a:off x="1960612" y="3282388"/>
              <a:ext cx="750887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0" name="Line 8"/>
            <p:cNvSpPr>
              <a:spLocks noChangeShapeType="1"/>
            </p:cNvSpPr>
            <p:nvPr/>
          </p:nvSpPr>
          <p:spPr bwMode="auto">
            <a:xfrm>
              <a:off x="3700951" y="3283182"/>
              <a:ext cx="2619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1" name="Line 9"/>
            <p:cNvSpPr>
              <a:spLocks noChangeShapeType="1"/>
            </p:cNvSpPr>
            <p:nvPr/>
          </p:nvSpPr>
          <p:spPr bwMode="auto">
            <a:xfrm>
              <a:off x="2844849" y="3283182"/>
              <a:ext cx="2143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6" name="Line 16"/>
            <p:cNvSpPr>
              <a:spLocks noChangeShapeType="1"/>
            </p:cNvSpPr>
            <p:nvPr/>
          </p:nvSpPr>
          <p:spPr bwMode="auto">
            <a:xfrm>
              <a:off x="4963233" y="3283182"/>
              <a:ext cx="2619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7" name="Line 17"/>
            <p:cNvSpPr>
              <a:spLocks noChangeShapeType="1"/>
            </p:cNvSpPr>
            <p:nvPr/>
          </p:nvSpPr>
          <p:spPr bwMode="auto">
            <a:xfrm>
              <a:off x="4107131" y="3283182"/>
              <a:ext cx="2143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0" name="Line 22"/>
            <p:cNvSpPr>
              <a:spLocks noChangeShapeType="1"/>
            </p:cNvSpPr>
            <p:nvPr/>
          </p:nvSpPr>
          <p:spPr bwMode="auto">
            <a:xfrm>
              <a:off x="6204413" y="3283182"/>
              <a:ext cx="2619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1" name="Line 23"/>
            <p:cNvSpPr>
              <a:spLocks noChangeShapeType="1"/>
            </p:cNvSpPr>
            <p:nvPr/>
          </p:nvSpPr>
          <p:spPr bwMode="auto">
            <a:xfrm>
              <a:off x="5369413" y="3283182"/>
              <a:ext cx="2143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6271823" y="2842483"/>
              <a:ext cx="300037" cy="836404"/>
              <a:chOff x="6145213" y="1760538"/>
              <a:chExt cx="457200" cy="1071562"/>
            </a:xfrm>
          </p:grpSpPr>
          <p:sp>
            <p:nvSpPr>
              <p:cNvPr id="25617" name="Rectangle 5"/>
              <p:cNvSpPr>
                <a:spLocks noChangeArrowheads="1"/>
              </p:cNvSpPr>
              <p:nvPr/>
            </p:nvSpPr>
            <p:spPr bwMode="auto">
              <a:xfrm>
                <a:off x="6451600" y="17653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25633" name="Group 27"/>
              <p:cNvGrpSpPr>
                <a:grpSpLocks/>
              </p:cNvGrpSpPr>
              <p:nvPr/>
            </p:nvGrpSpPr>
            <p:grpSpPr bwMode="auto">
              <a:xfrm>
                <a:off x="6145213" y="1760538"/>
                <a:ext cx="457200" cy="1068388"/>
                <a:chOff x="4705" y="285"/>
                <a:chExt cx="288" cy="673"/>
              </a:xfrm>
            </p:grpSpPr>
            <p:sp>
              <p:nvSpPr>
                <p:cNvPr id="25639" name="Freeform 28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3145 h 144"/>
                    <a:gd name="T6" fmla="*/ 0 w 288"/>
                    <a:gd name="T7" fmla="*/ 3145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40" name="Line 29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53" name="Group 52"/>
            <p:cNvGrpSpPr/>
            <p:nvPr/>
          </p:nvGrpSpPr>
          <p:grpSpPr>
            <a:xfrm>
              <a:off x="5042072" y="2842483"/>
              <a:ext cx="300037" cy="836404"/>
              <a:chOff x="6145213" y="1760538"/>
              <a:chExt cx="457200" cy="1071562"/>
            </a:xfrm>
          </p:grpSpPr>
          <p:sp>
            <p:nvSpPr>
              <p:cNvPr id="54" name="Rectangle 5"/>
              <p:cNvSpPr>
                <a:spLocks noChangeArrowheads="1"/>
              </p:cNvSpPr>
              <p:nvPr/>
            </p:nvSpPr>
            <p:spPr bwMode="auto">
              <a:xfrm>
                <a:off x="6451600" y="17653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55" name="Group 27"/>
              <p:cNvGrpSpPr>
                <a:grpSpLocks/>
              </p:cNvGrpSpPr>
              <p:nvPr/>
            </p:nvGrpSpPr>
            <p:grpSpPr bwMode="auto">
              <a:xfrm>
                <a:off x="6145213" y="1760538"/>
                <a:ext cx="457200" cy="1068388"/>
                <a:chOff x="4705" y="285"/>
                <a:chExt cx="288" cy="673"/>
              </a:xfrm>
            </p:grpSpPr>
            <p:sp>
              <p:nvSpPr>
                <p:cNvPr id="56" name="Freeform 28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3145 h 144"/>
                    <a:gd name="T6" fmla="*/ 0 w 288"/>
                    <a:gd name="T7" fmla="*/ 3145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29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58" name="Group 57"/>
            <p:cNvGrpSpPr/>
            <p:nvPr/>
          </p:nvGrpSpPr>
          <p:grpSpPr>
            <a:xfrm>
              <a:off x="3767311" y="2842483"/>
              <a:ext cx="300037" cy="836404"/>
              <a:chOff x="6145213" y="1760538"/>
              <a:chExt cx="457200" cy="1071562"/>
            </a:xfrm>
          </p:grpSpPr>
          <p:sp>
            <p:nvSpPr>
              <p:cNvPr id="59" name="Rectangle 5"/>
              <p:cNvSpPr>
                <a:spLocks noChangeArrowheads="1"/>
              </p:cNvSpPr>
              <p:nvPr/>
            </p:nvSpPr>
            <p:spPr bwMode="auto">
              <a:xfrm>
                <a:off x="6451600" y="17653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60" name="Group 27"/>
              <p:cNvGrpSpPr>
                <a:grpSpLocks/>
              </p:cNvGrpSpPr>
              <p:nvPr/>
            </p:nvGrpSpPr>
            <p:grpSpPr bwMode="auto">
              <a:xfrm>
                <a:off x="6145213" y="1760538"/>
                <a:ext cx="457200" cy="1068388"/>
                <a:chOff x="4705" y="285"/>
                <a:chExt cx="288" cy="673"/>
              </a:xfrm>
            </p:grpSpPr>
            <p:sp>
              <p:nvSpPr>
                <p:cNvPr id="61" name="Freeform 28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3145 h 144"/>
                    <a:gd name="T6" fmla="*/ 0 w 288"/>
                    <a:gd name="T7" fmla="*/ 3145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29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64" name="Rectangle 34"/>
            <p:cNvSpPr>
              <a:spLocks noChangeArrowheads="1"/>
            </p:cNvSpPr>
            <p:nvPr/>
          </p:nvSpPr>
          <p:spPr bwMode="auto">
            <a:xfrm>
              <a:off x="3082962" y="2951394"/>
              <a:ext cx="619125" cy="581025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>
                <a:buFont typeface="Wingdings" panose="05000000000000000000" pitchFamily="2" charset="2"/>
                <a:buNone/>
              </a:pPr>
              <a:r>
                <a:rPr lang="en-US" altLang="en-US"/>
                <a:t>f</a:t>
              </a:r>
              <a:r>
                <a:rPr lang="en-US" altLang="en-US" baseline="-25000"/>
                <a:t>1</a:t>
              </a:r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2537519" y="2865031"/>
              <a:ext cx="300037" cy="836404"/>
              <a:chOff x="6145213" y="1760538"/>
              <a:chExt cx="457200" cy="1071562"/>
            </a:xfrm>
          </p:grpSpPr>
          <p:sp>
            <p:nvSpPr>
              <p:cNvPr id="66" name="Rectangle 5"/>
              <p:cNvSpPr>
                <a:spLocks noChangeArrowheads="1"/>
              </p:cNvSpPr>
              <p:nvPr/>
            </p:nvSpPr>
            <p:spPr bwMode="auto">
              <a:xfrm>
                <a:off x="6451600" y="17653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67" name="Group 27"/>
              <p:cNvGrpSpPr>
                <a:grpSpLocks/>
              </p:cNvGrpSpPr>
              <p:nvPr/>
            </p:nvGrpSpPr>
            <p:grpSpPr bwMode="auto">
              <a:xfrm>
                <a:off x="6145213" y="1760538"/>
                <a:ext cx="457200" cy="1068388"/>
                <a:chOff x="4705" y="285"/>
                <a:chExt cx="288" cy="673"/>
              </a:xfrm>
            </p:grpSpPr>
            <p:sp>
              <p:nvSpPr>
                <p:cNvPr id="68" name="Freeform 28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3145 h 144"/>
                    <a:gd name="T6" fmla="*/ 0 w 288"/>
                    <a:gd name="T7" fmla="*/ 3145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Line 29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0" name="Rectangle 34"/>
            <p:cNvSpPr>
              <a:spLocks noChangeArrowheads="1"/>
            </p:cNvSpPr>
            <p:nvPr/>
          </p:nvSpPr>
          <p:spPr bwMode="auto">
            <a:xfrm>
              <a:off x="4346812" y="2951394"/>
              <a:ext cx="619125" cy="581025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>
                <a:buFont typeface="Wingdings" panose="05000000000000000000" pitchFamily="2" charset="2"/>
                <a:buNone/>
              </a:pPr>
              <a:r>
                <a:rPr lang="en-US" altLang="en-US"/>
                <a:t>f</a:t>
              </a:r>
              <a:r>
                <a:rPr lang="en-US" altLang="en-US" baseline="-25000"/>
                <a:t>2</a:t>
              </a:r>
            </a:p>
          </p:txBody>
        </p:sp>
        <p:sp>
          <p:nvSpPr>
            <p:cNvPr id="71" name="Rectangle 34"/>
            <p:cNvSpPr>
              <a:spLocks noChangeArrowheads="1"/>
            </p:cNvSpPr>
            <p:nvPr/>
          </p:nvSpPr>
          <p:spPr bwMode="auto">
            <a:xfrm>
              <a:off x="5589560" y="2951394"/>
              <a:ext cx="619125" cy="581025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>
                <a:buFont typeface="Wingdings" panose="05000000000000000000" pitchFamily="2" charset="2"/>
                <a:buNone/>
              </a:pPr>
              <a:r>
                <a:rPr lang="en-US" altLang="en-US"/>
                <a:t>f</a:t>
              </a:r>
              <a:r>
                <a:rPr lang="en-US" altLang="en-US" baseline="-25000"/>
                <a:t>3</a:t>
              </a:r>
            </a:p>
          </p:txBody>
        </p:sp>
        <p:sp>
          <p:nvSpPr>
            <p:cNvPr id="72" name="Line 6"/>
            <p:cNvSpPr>
              <a:spLocks noChangeShapeType="1"/>
            </p:cNvSpPr>
            <p:nvPr/>
          </p:nvSpPr>
          <p:spPr bwMode="auto">
            <a:xfrm flipV="1">
              <a:off x="6564567" y="3260955"/>
              <a:ext cx="750887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1362734" y="1783838"/>
            <a:ext cx="5354842" cy="858952"/>
            <a:chOff x="1862138" y="1730950"/>
            <a:chExt cx="5354842" cy="858952"/>
          </a:xfrm>
        </p:grpSpPr>
        <p:sp>
          <p:nvSpPr>
            <p:cNvPr id="75" name="Line 6"/>
            <p:cNvSpPr>
              <a:spLocks noChangeShapeType="1"/>
            </p:cNvSpPr>
            <p:nvPr/>
          </p:nvSpPr>
          <p:spPr bwMode="auto">
            <a:xfrm flipV="1">
              <a:off x="1862138" y="2170855"/>
              <a:ext cx="750887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8"/>
            <p:cNvSpPr>
              <a:spLocks noChangeShapeType="1"/>
            </p:cNvSpPr>
            <p:nvPr/>
          </p:nvSpPr>
          <p:spPr bwMode="auto">
            <a:xfrm flipV="1">
              <a:off x="3602477" y="2170855"/>
              <a:ext cx="664096" cy="79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Line 9"/>
            <p:cNvSpPr>
              <a:spLocks noChangeShapeType="1"/>
            </p:cNvSpPr>
            <p:nvPr/>
          </p:nvSpPr>
          <p:spPr bwMode="auto">
            <a:xfrm>
              <a:off x="2746375" y="2171649"/>
              <a:ext cx="2143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Line 16"/>
            <p:cNvSpPr>
              <a:spLocks noChangeShapeType="1"/>
            </p:cNvSpPr>
            <p:nvPr/>
          </p:nvSpPr>
          <p:spPr bwMode="auto">
            <a:xfrm>
              <a:off x="4864760" y="2170855"/>
              <a:ext cx="665664" cy="62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22"/>
            <p:cNvSpPr>
              <a:spLocks noChangeShapeType="1"/>
            </p:cNvSpPr>
            <p:nvPr/>
          </p:nvSpPr>
          <p:spPr bwMode="auto">
            <a:xfrm>
              <a:off x="6105939" y="2171649"/>
              <a:ext cx="2619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" name="Group 81"/>
            <p:cNvGrpSpPr/>
            <p:nvPr/>
          </p:nvGrpSpPr>
          <p:grpSpPr>
            <a:xfrm>
              <a:off x="6173349" y="1730950"/>
              <a:ext cx="300037" cy="836404"/>
              <a:chOff x="6145213" y="1760538"/>
              <a:chExt cx="457200" cy="1071562"/>
            </a:xfrm>
          </p:grpSpPr>
          <p:sp>
            <p:nvSpPr>
              <p:cNvPr id="102" name="Rectangle 5"/>
              <p:cNvSpPr>
                <a:spLocks noChangeArrowheads="1"/>
              </p:cNvSpPr>
              <p:nvPr/>
            </p:nvSpPr>
            <p:spPr bwMode="auto">
              <a:xfrm>
                <a:off x="6451600" y="17653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03" name="Group 27"/>
              <p:cNvGrpSpPr>
                <a:grpSpLocks/>
              </p:cNvGrpSpPr>
              <p:nvPr/>
            </p:nvGrpSpPr>
            <p:grpSpPr bwMode="auto">
              <a:xfrm>
                <a:off x="6145213" y="1760538"/>
                <a:ext cx="457200" cy="1068388"/>
                <a:chOff x="4705" y="285"/>
                <a:chExt cx="288" cy="673"/>
              </a:xfrm>
            </p:grpSpPr>
            <p:sp>
              <p:nvSpPr>
                <p:cNvPr id="104" name="Freeform 28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3145 h 144"/>
                    <a:gd name="T6" fmla="*/ 0 w 288"/>
                    <a:gd name="T7" fmla="*/ 3145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" name="Line 29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85" name="Rectangle 34"/>
            <p:cNvSpPr>
              <a:spLocks noChangeArrowheads="1"/>
            </p:cNvSpPr>
            <p:nvPr/>
          </p:nvSpPr>
          <p:spPr bwMode="auto">
            <a:xfrm>
              <a:off x="2984488" y="1839861"/>
              <a:ext cx="619125" cy="581025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>
                <a:buFont typeface="Wingdings" panose="05000000000000000000" pitchFamily="2" charset="2"/>
                <a:buNone/>
              </a:pPr>
              <a:r>
                <a:rPr lang="en-US" altLang="en-US"/>
                <a:t>f</a:t>
              </a:r>
              <a:r>
                <a:rPr lang="en-US" altLang="en-US" baseline="-25000"/>
                <a:t>1</a:t>
              </a:r>
              <a:endParaRPr lang="en-US" altLang="en-US"/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2439045" y="1753498"/>
              <a:ext cx="300037" cy="836404"/>
              <a:chOff x="6145213" y="1760538"/>
              <a:chExt cx="457200" cy="1071562"/>
            </a:xfrm>
          </p:grpSpPr>
          <p:sp>
            <p:nvSpPr>
              <p:cNvPr id="90" name="Rectangle 5"/>
              <p:cNvSpPr>
                <a:spLocks noChangeArrowheads="1"/>
              </p:cNvSpPr>
              <p:nvPr/>
            </p:nvSpPr>
            <p:spPr bwMode="auto">
              <a:xfrm>
                <a:off x="6451600" y="17653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anose="05000000000000000000" pitchFamily="2" charset="2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91" name="Group 27"/>
              <p:cNvGrpSpPr>
                <a:grpSpLocks/>
              </p:cNvGrpSpPr>
              <p:nvPr/>
            </p:nvGrpSpPr>
            <p:grpSpPr bwMode="auto">
              <a:xfrm>
                <a:off x="6145213" y="1760538"/>
                <a:ext cx="457200" cy="1068388"/>
                <a:chOff x="4705" y="285"/>
                <a:chExt cx="288" cy="673"/>
              </a:xfrm>
            </p:grpSpPr>
            <p:sp>
              <p:nvSpPr>
                <p:cNvPr id="92" name="Freeform 28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3145 h 144"/>
                    <a:gd name="T6" fmla="*/ 0 w 288"/>
                    <a:gd name="T7" fmla="*/ 3145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" name="Line 29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87" name="Rectangle 34"/>
            <p:cNvSpPr>
              <a:spLocks noChangeArrowheads="1"/>
            </p:cNvSpPr>
            <p:nvPr/>
          </p:nvSpPr>
          <p:spPr bwMode="auto">
            <a:xfrm>
              <a:off x="4248338" y="1839861"/>
              <a:ext cx="619125" cy="581025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>
                <a:buFont typeface="Wingdings" panose="05000000000000000000" pitchFamily="2" charset="2"/>
                <a:buNone/>
              </a:pPr>
              <a:r>
                <a:rPr lang="en-US" altLang="en-US"/>
                <a:t>f</a:t>
              </a:r>
              <a:r>
                <a:rPr lang="en-US" altLang="en-US" baseline="-25000"/>
                <a:t>2</a:t>
              </a:r>
            </a:p>
          </p:txBody>
        </p:sp>
        <p:sp>
          <p:nvSpPr>
            <p:cNvPr id="88" name="Rectangle 34"/>
            <p:cNvSpPr>
              <a:spLocks noChangeArrowheads="1"/>
            </p:cNvSpPr>
            <p:nvPr/>
          </p:nvSpPr>
          <p:spPr bwMode="auto">
            <a:xfrm>
              <a:off x="5491086" y="1839861"/>
              <a:ext cx="619125" cy="581025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>
                <a:buFont typeface="Wingdings" panose="05000000000000000000" pitchFamily="2" charset="2"/>
                <a:buNone/>
              </a:pPr>
              <a:r>
                <a:rPr lang="en-US" altLang="en-US"/>
                <a:t>f</a:t>
              </a:r>
              <a:r>
                <a:rPr lang="en-US" altLang="en-US" baseline="-25000"/>
                <a:t>3</a:t>
              </a:r>
            </a:p>
          </p:txBody>
        </p:sp>
        <p:sp>
          <p:nvSpPr>
            <p:cNvPr id="89" name="Line 6"/>
            <p:cNvSpPr>
              <a:spLocks noChangeShapeType="1"/>
            </p:cNvSpPr>
            <p:nvPr/>
          </p:nvSpPr>
          <p:spPr bwMode="auto">
            <a:xfrm flipV="1">
              <a:off x="6466093" y="2149422"/>
              <a:ext cx="750887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6" name="Oval 29"/>
          <p:cNvSpPr>
            <a:spLocks noChangeArrowheads="1"/>
          </p:cNvSpPr>
          <p:nvPr/>
        </p:nvSpPr>
        <p:spPr bwMode="auto">
          <a:xfrm flipH="1">
            <a:off x="1508823" y="2155100"/>
            <a:ext cx="129502" cy="13088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" name="Rectangle 4"/>
          <p:cNvSpPr>
            <a:spLocks noChangeArrowheads="1"/>
          </p:cNvSpPr>
          <p:nvPr/>
        </p:nvSpPr>
        <p:spPr bwMode="auto">
          <a:xfrm>
            <a:off x="3717387" y="4420895"/>
            <a:ext cx="619125" cy="581025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f</a:t>
            </a:r>
            <a:r>
              <a:rPr lang="en-US" altLang="en-US" baseline="-25000"/>
              <a:t>i</a:t>
            </a:r>
          </a:p>
        </p:txBody>
      </p:sp>
      <p:sp>
        <p:nvSpPr>
          <p:cNvPr id="113" name="Line 5"/>
          <p:cNvSpPr>
            <a:spLocks noChangeShapeType="1"/>
          </p:cNvSpPr>
          <p:nvPr/>
        </p:nvSpPr>
        <p:spPr bwMode="auto">
          <a:xfrm>
            <a:off x="3441162" y="4678070"/>
            <a:ext cx="276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" name="Line 6"/>
          <p:cNvSpPr>
            <a:spLocks noChangeShapeType="1"/>
          </p:cNvSpPr>
          <p:nvPr/>
        </p:nvSpPr>
        <p:spPr bwMode="auto">
          <a:xfrm>
            <a:off x="4336512" y="4716170"/>
            <a:ext cx="647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" name="Rectangle 8"/>
          <p:cNvSpPr>
            <a:spLocks noChangeArrowheads="1"/>
          </p:cNvSpPr>
          <p:nvPr/>
        </p:nvSpPr>
        <p:spPr bwMode="auto">
          <a:xfrm>
            <a:off x="4527012" y="4411370"/>
            <a:ext cx="88900" cy="6000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7" name="Freeform 9"/>
          <p:cNvSpPr>
            <a:spLocks/>
          </p:cNvSpPr>
          <p:nvPr/>
        </p:nvSpPr>
        <p:spPr bwMode="auto">
          <a:xfrm>
            <a:off x="3003012" y="4725695"/>
            <a:ext cx="1752600" cy="742950"/>
          </a:xfrm>
          <a:custGeom>
            <a:avLst/>
            <a:gdLst>
              <a:gd name="T0" fmla="*/ 1597 w 918"/>
              <a:gd name="T1" fmla="*/ 0 h 402"/>
              <a:gd name="T2" fmla="*/ 1597 w 918"/>
              <a:gd name="T3" fmla="*/ 634 h 402"/>
              <a:gd name="T4" fmla="*/ 0 w 918"/>
              <a:gd name="T5" fmla="*/ 634 h 402"/>
              <a:gd name="T6" fmla="*/ 0 w 918"/>
              <a:gd name="T7" fmla="*/ 48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918"/>
              <a:gd name="T13" fmla="*/ 0 h 402"/>
              <a:gd name="T14" fmla="*/ 918 w 918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8" h="402">
                <a:moveTo>
                  <a:pt x="918" y="0"/>
                </a:moveTo>
                <a:lnTo>
                  <a:pt x="918" y="402"/>
                </a:lnTo>
                <a:lnTo>
                  <a:pt x="0" y="402"/>
                </a:lnTo>
                <a:lnTo>
                  <a:pt x="0" y="3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" name="AutoShape 10"/>
          <p:cNvSpPr>
            <a:spLocks noChangeArrowheads="1"/>
          </p:cNvSpPr>
          <p:nvPr/>
        </p:nvSpPr>
        <p:spPr bwMode="auto">
          <a:xfrm rot="16200000">
            <a:off x="3164937" y="4611395"/>
            <a:ext cx="428625" cy="114300"/>
          </a:xfrm>
          <a:prstGeom prst="flowChartManualOperation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9" name="Line 11"/>
          <p:cNvSpPr>
            <a:spLocks noChangeShapeType="1"/>
          </p:cNvSpPr>
          <p:nvPr/>
        </p:nvSpPr>
        <p:spPr bwMode="auto">
          <a:xfrm>
            <a:off x="3003012" y="479237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" name="Line 12"/>
          <p:cNvSpPr>
            <a:spLocks noChangeShapeType="1"/>
          </p:cNvSpPr>
          <p:nvPr/>
        </p:nvSpPr>
        <p:spPr bwMode="auto">
          <a:xfrm>
            <a:off x="2737900" y="4582820"/>
            <a:ext cx="5508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" name="Rectangle 14"/>
          <p:cNvSpPr>
            <a:spLocks noChangeArrowheads="1"/>
          </p:cNvSpPr>
          <p:nvPr/>
        </p:nvSpPr>
        <p:spPr bwMode="auto">
          <a:xfrm>
            <a:off x="3326862" y="4943183"/>
            <a:ext cx="88900" cy="88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1" name="Line 15"/>
          <p:cNvSpPr>
            <a:spLocks noChangeShapeType="1"/>
          </p:cNvSpPr>
          <p:nvPr/>
        </p:nvSpPr>
        <p:spPr bwMode="auto">
          <a:xfrm flipV="1">
            <a:off x="3364962" y="4828883"/>
            <a:ext cx="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1" name="Oval 30"/>
          <p:cNvSpPr>
            <a:spLocks noChangeArrowheads="1"/>
          </p:cNvSpPr>
          <p:nvPr/>
        </p:nvSpPr>
        <p:spPr bwMode="auto">
          <a:xfrm>
            <a:off x="2602962" y="4549482"/>
            <a:ext cx="88900" cy="889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23" name="Group 122"/>
          <p:cNvGrpSpPr/>
          <p:nvPr/>
        </p:nvGrpSpPr>
        <p:grpSpPr>
          <a:xfrm>
            <a:off x="4817525" y="4293205"/>
            <a:ext cx="300037" cy="836404"/>
            <a:chOff x="6145213" y="1760538"/>
            <a:chExt cx="457200" cy="1071562"/>
          </a:xfrm>
        </p:grpSpPr>
        <p:sp>
          <p:nvSpPr>
            <p:cNvPr id="124" name="Rectangle 5"/>
            <p:cNvSpPr>
              <a:spLocks noChangeArrowheads="1"/>
            </p:cNvSpPr>
            <p:nvPr/>
          </p:nvSpPr>
          <p:spPr bwMode="auto">
            <a:xfrm>
              <a:off x="6451600" y="1765300"/>
              <a:ext cx="139700" cy="1066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25" name="Group 27"/>
            <p:cNvGrpSpPr>
              <a:grpSpLocks/>
            </p:cNvGrpSpPr>
            <p:nvPr/>
          </p:nvGrpSpPr>
          <p:grpSpPr bwMode="auto">
            <a:xfrm>
              <a:off x="6145213" y="1760538"/>
              <a:ext cx="457200" cy="1068388"/>
              <a:chOff x="4705" y="285"/>
              <a:chExt cx="288" cy="673"/>
            </a:xfrm>
          </p:grpSpPr>
          <p:sp>
            <p:nvSpPr>
              <p:cNvPr id="126" name="Freeform 28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3145 h 144"/>
                  <a:gd name="T6" fmla="*/ 0 w 288"/>
                  <a:gd name="T7" fmla="*/ 3145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Line 29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29" name="Line 6"/>
          <p:cNvSpPr>
            <a:spLocks noChangeShapeType="1"/>
          </p:cNvSpPr>
          <p:nvPr/>
        </p:nvSpPr>
        <p:spPr bwMode="auto">
          <a:xfrm flipV="1">
            <a:off x="5117560" y="4672866"/>
            <a:ext cx="750887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6"/>
          <p:cNvSpPr>
            <a:spLocks noChangeShapeType="1"/>
          </p:cNvSpPr>
          <p:nvPr/>
        </p:nvSpPr>
        <p:spPr bwMode="auto">
          <a:xfrm flipV="1">
            <a:off x="1797871" y="4753309"/>
            <a:ext cx="750887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2" name="Group 131"/>
          <p:cNvGrpSpPr/>
          <p:nvPr/>
        </p:nvGrpSpPr>
        <p:grpSpPr>
          <a:xfrm>
            <a:off x="2374778" y="4335952"/>
            <a:ext cx="300037" cy="836404"/>
            <a:chOff x="6145213" y="1760538"/>
            <a:chExt cx="457200" cy="1071562"/>
          </a:xfrm>
        </p:grpSpPr>
        <p:sp>
          <p:nvSpPr>
            <p:cNvPr id="133" name="Rectangle 5"/>
            <p:cNvSpPr>
              <a:spLocks noChangeArrowheads="1"/>
            </p:cNvSpPr>
            <p:nvPr/>
          </p:nvSpPr>
          <p:spPr bwMode="auto">
            <a:xfrm>
              <a:off x="6451600" y="1765300"/>
              <a:ext cx="139700" cy="1066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34" name="Group 27"/>
            <p:cNvGrpSpPr>
              <a:grpSpLocks/>
            </p:cNvGrpSpPr>
            <p:nvPr/>
          </p:nvGrpSpPr>
          <p:grpSpPr bwMode="auto">
            <a:xfrm>
              <a:off x="6145213" y="1760538"/>
              <a:ext cx="457200" cy="1068388"/>
              <a:chOff x="4705" y="285"/>
              <a:chExt cx="288" cy="673"/>
            </a:xfrm>
          </p:grpSpPr>
          <p:sp>
            <p:nvSpPr>
              <p:cNvPr id="135" name="Freeform 28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3145 h 144"/>
                  <a:gd name="T6" fmla="*/ 0 w 288"/>
                  <a:gd name="T7" fmla="*/ 3145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" name="Line 29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39" name="Text Box 25"/>
          <p:cNvSpPr txBox="1">
            <a:spLocks noChangeArrowheads="1"/>
          </p:cNvSpPr>
          <p:nvPr/>
        </p:nvSpPr>
        <p:spPr bwMode="auto">
          <a:xfrm>
            <a:off x="6463177" y="1683216"/>
            <a:ext cx="253306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Combinational (C)</a:t>
            </a:r>
          </a:p>
        </p:txBody>
      </p:sp>
      <p:sp>
        <p:nvSpPr>
          <p:cNvPr id="140" name="Text Box 25"/>
          <p:cNvSpPr txBox="1">
            <a:spLocks noChangeArrowheads="1"/>
          </p:cNvSpPr>
          <p:nvPr/>
        </p:nvSpPr>
        <p:spPr bwMode="auto">
          <a:xfrm>
            <a:off x="6356347" y="2963584"/>
            <a:ext cx="165462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Pipeline (P)</a:t>
            </a:r>
          </a:p>
        </p:txBody>
      </p:sp>
      <p:sp>
        <p:nvSpPr>
          <p:cNvPr id="141" name="Text Box 25"/>
          <p:cNvSpPr txBox="1">
            <a:spLocks noChangeArrowheads="1"/>
          </p:cNvSpPr>
          <p:nvPr/>
        </p:nvSpPr>
        <p:spPr bwMode="auto">
          <a:xfrm>
            <a:off x="6342132" y="4238272"/>
            <a:ext cx="205389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Folded (F)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Reuse a block,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multicycle</a:t>
            </a:r>
          </a:p>
        </p:txBody>
      </p:sp>
      <p:grpSp>
        <p:nvGrpSpPr>
          <p:cNvPr id="142" name="Group 80"/>
          <p:cNvGrpSpPr>
            <a:grpSpLocks/>
          </p:cNvGrpSpPr>
          <p:nvPr/>
        </p:nvGrpSpPr>
        <p:grpSpPr bwMode="auto">
          <a:xfrm>
            <a:off x="241300" y="5812175"/>
            <a:ext cx="7316788" cy="368300"/>
            <a:chOff x="152" y="3803"/>
            <a:chExt cx="4609" cy="232"/>
          </a:xfrm>
        </p:grpSpPr>
        <p:sp>
          <p:nvSpPr>
            <p:cNvPr id="143" name="Text Box 81"/>
            <p:cNvSpPr txBox="1">
              <a:spLocks noChangeArrowheads="1"/>
            </p:cNvSpPr>
            <p:nvPr/>
          </p:nvSpPr>
          <p:spPr bwMode="auto">
            <a:xfrm>
              <a:off x="152" y="3803"/>
              <a:ext cx="63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n-US" altLang="en-US"/>
                <a:t>Clock?</a:t>
              </a:r>
            </a:p>
          </p:txBody>
        </p:sp>
        <p:sp>
          <p:nvSpPr>
            <p:cNvPr id="144" name="Text Box 82"/>
            <p:cNvSpPr txBox="1">
              <a:spLocks noChangeArrowheads="1"/>
            </p:cNvSpPr>
            <p:nvPr/>
          </p:nvSpPr>
          <p:spPr bwMode="auto">
            <a:xfrm>
              <a:off x="1912" y="3804"/>
              <a:ext cx="57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n-US" altLang="en-US"/>
                <a:t>Area?</a:t>
              </a:r>
            </a:p>
          </p:txBody>
        </p:sp>
        <p:sp>
          <p:nvSpPr>
            <p:cNvPr id="145" name="Text Box 83"/>
            <p:cNvSpPr txBox="1">
              <a:spLocks noChangeArrowheads="1"/>
            </p:cNvSpPr>
            <p:nvPr/>
          </p:nvSpPr>
          <p:spPr bwMode="auto">
            <a:xfrm>
              <a:off x="3627" y="3804"/>
              <a:ext cx="113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n-US" altLang="en-US"/>
                <a:t>Throughput?</a:t>
              </a:r>
            </a:p>
          </p:txBody>
        </p:sp>
      </p:grpSp>
      <p:sp>
        <p:nvSpPr>
          <p:cNvPr id="146" name="Text Box 84"/>
          <p:cNvSpPr txBox="1">
            <a:spLocks noChangeArrowheads="1"/>
          </p:cNvSpPr>
          <p:nvPr/>
        </p:nvSpPr>
        <p:spPr bwMode="auto">
          <a:xfrm>
            <a:off x="236538" y="5837575"/>
            <a:ext cx="2340705" cy="40011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1"/>
                </a:solidFill>
                <a:latin typeface="Verdana"/>
                <a:ea typeface="Verdana"/>
              </a:rPr>
              <a:t>Clock: C &lt; P </a:t>
            </a:r>
            <a:r>
              <a:rPr lang="en-US" altLang="en-US">
                <a:solidFill>
                  <a:schemeClr val="accent1"/>
                </a:solidFill>
                <a:latin typeface="Verdana"/>
                <a:ea typeface="Verdana"/>
                <a:sym typeface="Symbol" panose="05050102010706020507" pitchFamily="18" charset="2"/>
              </a:rPr>
              <a:t>~</a:t>
            </a:r>
            <a:r>
              <a:rPr lang="en-US" altLang="en-US" b="1">
                <a:solidFill>
                  <a:schemeClr val="accent1"/>
                </a:solidFill>
                <a:latin typeface="Verdana"/>
                <a:ea typeface="Verdana"/>
                <a:sym typeface="Symbol" panose="05050102010706020507" pitchFamily="18" charset="2"/>
              </a:rPr>
              <a:t> </a:t>
            </a:r>
            <a:r>
              <a:rPr lang="en-US" altLang="en-US">
                <a:solidFill>
                  <a:schemeClr val="accent1"/>
                </a:solidFill>
                <a:latin typeface="Verdana"/>
                <a:ea typeface="Verdana"/>
              </a:rPr>
              <a:t>F</a:t>
            </a:r>
          </a:p>
        </p:txBody>
      </p:sp>
      <p:sp>
        <p:nvSpPr>
          <p:cNvPr id="147" name="Text Box 85"/>
          <p:cNvSpPr txBox="1">
            <a:spLocks noChangeArrowheads="1"/>
          </p:cNvSpPr>
          <p:nvPr/>
        </p:nvSpPr>
        <p:spPr bwMode="auto">
          <a:xfrm>
            <a:off x="3030538" y="5837575"/>
            <a:ext cx="2241319" cy="40011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accent1"/>
                </a:solidFill>
              </a:rPr>
              <a:t>Area: F &lt; C &lt; P</a:t>
            </a:r>
          </a:p>
        </p:txBody>
      </p:sp>
      <p:sp>
        <p:nvSpPr>
          <p:cNvPr id="148" name="Text Box 86"/>
          <p:cNvSpPr txBox="1">
            <a:spLocks noChangeArrowheads="1"/>
          </p:cNvSpPr>
          <p:nvPr/>
        </p:nvSpPr>
        <p:spPr bwMode="auto">
          <a:xfrm>
            <a:off x="5753100" y="5837575"/>
            <a:ext cx="3143809" cy="40011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accent1"/>
                </a:solidFill>
              </a:rPr>
              <a:t>Throughput: F &lt; C &lt; P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1361818" y="2164731"/>
            <a:ext cx="121232" cy="100841"/>
          </a:xfrm>
          <a:prstGeom prst="ellipse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1770784" y="4725695"/>
            <a:ext cx="100127" cy="116055"/>
          </a:xfrm>
          <a:prstGeom prst="ellipse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3112240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97C05C-13D8-ED0B-F4AA-4076AF6B55A5}"/>
              </a:ext>
            </a:extLst>
          </p:cNvPr>
          <p:cNvSpPr txBox="1"/>
          <p:nvPr/>
        </p:nvSpPr>
        <p:spPr>
          <a:xfrm>
            <a:off x="6885238" y="3363830"/>
            <a:ext cx="1900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latin typeface="Comic Sans MS" panose="030F0702030302020204" pitchFamily="66" charset="0"/>
              </a:rPr>
              <a:t>Multiple tokens in the pipeline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472C145-531C-4322-86CD-5203D106E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C7D36A0E-1EED-4EC7-BAB6-BAA699EBD1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97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-0.00093 L 0.17708 0.00092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89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708 0.00092 L 0.31458 0.0011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458 0.00116 L 0.44913 0.0011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44444E-6 L 0.21094 0.0069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38" y="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094 0.00695 L 0.34045 0.0111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76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045 0.01112 L 0.48663 0.0138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0093 L 0.08125 0.0027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4909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97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25 0.00278 L 0.21875 0.0030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4909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0093 L 0.08125 0.00278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4909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97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875 0.00301 L 0.35902 0.0032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4909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14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25 0.00278 L 0.21875 0.00301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4909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0093 L 0.08125 0.0027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4909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97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902 0.00325 L 0.50486 0.00348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4909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875 0.00301 L 0.35902 0.0032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4909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14" y="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25 0.00278 L 0.21875 0.00301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4909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902 0.00325 L 0.50486 0.00348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4909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875 0.00301 L 0.35903 0.00325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4909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903 0.00325 L 0.50486 0.00348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4909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0.075 -0.00185 L 0.07223 0.01296 L 0.22639 0.01111 " pathEditMode="relative" rAng="0" ptsTypes="AAAA">
                                      <p:cBhvr>
                                        <p:cTn id="96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19" y="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986 0.01389 L 0.22848 0.12685 L 0.03681 0.12685 L 0.0382 0.0287 L 0.07709 0.0287 L 0.07709 0.01203 L 0.23959 0.01203 " pathEditMode="relative" rAng="0" ptsTypes="AAAAAAA">
                                      <p:cBhvr>
                                        <p:cTn id="103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67" y="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639 0.01111 C 0.22674 0.01574 0.22674 0.01828 0.22761 0.02245 C 0.22778 0.02314 0.22795 0.02384 0.22813 0.02453 C 0.22952 0.03819 0.22813 0.02384 0.22917 0.05162 C 0.22934 0.05416 0.22969 0.05671 0.22986 0.05926 C 0.23004 0.06713 0.22986 0.07476 0.23038 0.08263 C 0.23056 0.08426 0.2316 0.08703 0.2316 0.08726 C 0.23125 0.09375 0.23143 0.10069 0.2309 0.1074 C 0.2309 0.10902 0.23021 0.11041 0.22986 0.1118 L 0.22917 0.11412 C 0.22865 0.11643 0.22899 0.11713 0.22691 0.11713 C 0.22153 0.11759 0.21615 0.11759 0.21059 0.11782 C 0.20712 0.11828 0.19757 0.11944 0.19479 0.11944 C 0.19132 0.11944 0.18802 0.11898 0.18455 0.11875 C 0.13959 0.11921 0.13559 0.1199 0.09584 0.11875 C 0.09254 0.11851 0.08906 0.11828 0.08577 0.11782 C 0.07344 0.11828 0.05816 0.11666 0.04497 0.12013 C 0.04427 0.12037 0.04358 0.1206 0.04271 0.12106 C 0.0382 0.1206 0.03368 0.12106 0.02917 0.12013 C 0.02847 0.12013 0.02813 0.11875 0.02813 0.11782 C 0.02795 0.11597 0.02847 0.11388 0.02865 0.1118 C 0.02847 0.10902 0.02778 0.08564 0.02761 0.08101 C 0.02743 0.08032 0.02709 0.07963 0.02691 0.0787 C 0.02656 0.07638 0.02639 0.07361 0.02587 0.07129 C 0.02518 0.06875 0.02518 0.06898 0.02465 0.06597 C 0.02396 0.06134 0.02396 0.06111 0.02361 0.05555 C 0.02344 0.05301 0.02327 0.05046 0.02309 0.04791 C 0.02327 0.03773 0.02327 0.02731 0.02361 0.01713 C 0.02361 0.01504 0.02448 0.01412 0.02587 0.01342 C 0.02691 0.01273 0.02795 0.0118 0.02917 0.0118 L 0.05295 0.01111 C 0.06736 0.00926 0.06563 0.00926 0.08976 0.00949 C 0.09531 0.00972 0.1066 0.01111 0.1066 0.01134 C 0.11129 0.01273 0.10643 0.01111 0.11406 0.0125 C 0.11493 0.01273 0.1158 0.01319 0.11684 0.01342 C 0.11858 0.01365 0.12014 0.01388 0.12188 0.01412 L 0.15643 0.01342 C 0.15729 0.01319 0.15816 0.0125 0.1592 0.0125 C 0.16181 0.0125 0.16441 0.01319 0.16702 0.01342 C 0.16806 0.01365 0.16893 0.01388 0.16997 0.01412 C 0.175 0.01527 0.17761 0.01551 0.18229 0.01643 L 0.21007 0.01551 C 0.21111 0.01551 0.21233 0.01481 0.21337 0.01481 C 0.21615 0.01458 0.21875 0.01481 0.22136 0.01481 " pathEditMode="relative" rAng="0" ptsTypes="AAAAAAAAAAAAAAAAAAAAAAAAAAAAAAAAAAAAAAAAAAAA">
                                      <p:cBhvr>
                                        <p:cTn id="106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13" y="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91 0.03287 L 0.34914 0.03449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6 L 0.32136 0.00533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59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0979" grpId="0" animBg="1"/>
      <p:bldP spid="1490979" grpId="1" animBg="1"/>
      <p:bldP spid="1490979" grpId="2" animBg="1"/>
      <p:bldP spid="1490979" grpId="3" animBg="1"/>
      <p:bldP spid="1490979" grpId="4" animBg="1"/>
      <p:bldP spid="1490979" grpId="5" animBg="1"/>
      <p:bldP spid="1490980" grpId="0" animBg="1"/>
      <p:bldP spid="1490980" grpId="1" animBg="1"/>
      <p:bldP spid="1490980" grpId="2" animBg="1"/>
      <p:bldP spid="1490980" grpId="3" animBg="1"/>
      <p:bldP spid="1490980" grpId="4" animBg="1"/>
      <p:bldP spid="1490980" grpId="5" animBg="1"/>
      <p:bldP spid="1490981" grpId="0" animBg="1"/>
      <p:bldP spid="1490981" grpId="1" animBg="1"/>
      <p:bldP spid="1490981" grpId="2" animBg="1"/>
      <p:bldP spid="1490981" grpId="3" animBg="1"/>
      <p:bldP spid="1490981" grpId="4" animBg="1"/>
      <p:bldP spid="1490981" grpId="5" animBg="1"/>
      <p:bldP spid="106" grpId="0" animBg="1"/>
      <p:bldP spid="106" grpId="1" animBg="1"/>
      <p:bldP spid="106" grpId="2" animBg="1"/>
      <p:bldP spid="106" grpId="3" animBg="1"/>
      <p:bldP spid="106" grpId="4" animBg="1"/>
      <p:bldP spid="121" grpId="0" animBg="1"/>
      <p:bldP spid="121" grpId="1" animBg="1"/>
      <p:bldP spid="121" grpId="2" animBg="1"/>
      <p:bldP spid="121" grpId="3" animBg="1"/>
      <p:bldP spid="121" grpId="4" animBg="1"/>
      <p:bldP spid="121" grpId="5" animBg="1"/>
      <p:bldP spid="146" grpId="0" animBg="1"/>
      <p:bldP spid="147" grpId="0" animBg="1"/>
      <p:bldP spid="148" grpId="0" animBg="1"/>
      <p:bldP spid="2" grpId="0" animBg="1"/>
      <p:bldP spid="2" grpId="1" animBg="1"/>
      <p:bldP spid="2" grpId="2" animBg="1"/>
      <p:bldP spid="2" grpId="3" animBg="1"/>
      <p:bldP spid="2" grpId="4" animBg="1"/>
      <p:bldP spid="3" grpId="0" animBg="1"/>
      <p:bldP spid="3" grpId="1" animBg="1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Pipelined circuit</a:t>
            </a:r>
            <a:endParaRPr lang="en-US" sz="2400"/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6451600" y="1765300"/>
            <a:ext cx="139700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6"/>
          <p:cNvSpPr>
            <a:spLocks noChangeShapeType="1"/>
          </p:cNvSpPr>
          <p:nvPr/>
        </p:nvSpPr>
        <p:spPr bwMode="auto">
          <a:xfrm flipV="1">
            <a:off x="1862138" y="2278063"/>
            <a:ext cx="75088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1554163" y="2451100"/>
            <a:ext cx="334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16390" name="Line 8"/>
          <p:cNvSpPr>
            <a:spLocks noChangeShapeType="1"/>
          </p:cNvSpPr>
          <p:nvPr/>
        </p:nvSpPr>
        <p:spPr bwMode="auto">
          <a:xfrm>
            <a:off x="3630613" y="2260600"/>
            <a:ext cx="261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Line 9"/>
          <p:cNvSpPr>
            <a:spLocks noChangeShapeType="1"/>
          </p:cNvSpPr>
          <p:nvPr/>
        </p:nvSpPr>
        <p:spPr bwMode="auto">
          <a:xfrm>
            <a:off x="2746375" y="2260600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Text Box 11"/>
          <p:cNvSpPr txBox="1">
            <a:spLocks noChangeArrowheads="1"/>
          </p:cNvSpPr>
          <p:nvPr/>
        </p:nvSpPr>
        <p:spPr bwMode="auto">
          <a:xfrm>
            <a:off x="3606800" y="2816225"/>
            <a:ext cx="754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fifo1</a:t>
            </a:r>
            <a:endParaRPr lang="en-US" baseline="-25000"/>
          </a:p>
        </p:txBody>
      </p:sp>
      <p:sp>
        <p:nvSpPr>
          <p:cNvPr id="16393" name="Text Box 12"/>
          <p:cNvSpPr txBox="1">
            <a:spLocks noChangeArrowheads="1"/>
          </p:cNvSpPr>
          <p:nvPr/>
        </p:nvSpPr>
        <p:spPr bwMode="auto">
          <a:xfrm>
            <a:off x="2243138" y="2816225"/>
            <a:ext cx="614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inQ</a:t>
            </a:r>
            <a:endParaRPr lang="en-US" baseline="-25000"/>
          </a:p>
        </p:txBody>
      </p:sp>
      <p:grpSp>
        <p:nvGrpSpPr>
          <p:cNvPr id="16394" name="Group 13"/>
          <p:cNvGrpSpPr>
            <a:grpSpLocks/>
          </p:cNvGrpSpPr>
          <p:nvPr/>
        </p:nvGrpSpPr>
        <p:grpSpPr bwMode="auto">
          <a:xfrm>
            <a:off x="2952750" y="1981200"/>
            <a:ext cx="666750" cy="542925"/>
            <a:chOff x="0" y="3126"/>
            <a:chExt cx="420" cy="342"/>
          </a:xfrm>
        </p:grpSpPr>
        <p:sp>
          <p:nvSpPr>
            <p:cNvPr id="16434" name="Text Box 14"/>
            <p:cNvSpPr txBox="1">
              <a:spLocks noChangeArrowheads="1"/>
            </p:cNvSpPr>
            <p:nvPr/>
          </p:nvSpPr>
          <p:spPr bwMode="auto">
            <a:xfrm>
              <a:off x="56" y="3180"/>
              <a:ext cx="3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f1</a:t>
              </a:r>
            </a:p>
          </p:txBody>
        </p:sp>
        <p:sp>
          <p:nvSpPr>
            <p:cNvPr id="16435" name="Oval 15"/>
            <p:cNvSpPr>
              <a:spLocks noChangeArrowheads="1"/>
            </p:cNvSpPr>
            <p:nvPr/>
          </p:nvSpPr>
          <p:spPr bwMode="auto">
            <a:xfrm>
              <a:off x="0" y="3126"/>
              <a:ext cx="420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95" name="Line 16"/>
          <p:cNvSpPr>
            <a:spLocks noChangeShapeType="1"/>
          </p:cNvSpPr>
          <p:nvPr/>
        </p:nvSpPr>
        <p:spPr bwMode="auto">
          <a:xfrm>
            <a:off x="4906963" y="2260600"/>
            <a:ext cx="261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7"/>
          <p:cNvSpPr>
            <a:spLocks noChangeShapeType="1"/>
          </p:cNvSpPr>
          <p:nvPr/>
        </p:nvSpPr>
        <p:spPr bwMode="auto">
          <a:xfrm>
            <a:off x="4022725" y="2260600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397" name="Group 19"/>
          <p:cNvGrpSpPr>
            <a:grpSpLocks/>
          </p:cNvGrpSpPr>
          <p:nvPr/>
        </p:nvGrpSpPr>
        <p:grpSpPr bwMode="auto">
          <a:xfrm>
            <a:off x="4229100" y="1981200"/>
            <a:ext cx="666750" cy="542925"/>
            <a:chOff x="0" y="3126"/>
            <a:chExt cx="420" cy="342"/>
          </a:xfrm>
        </p:grpSpPr>
        <p:sp>
          <p:nvSpPr>
            <p:cNvPr id="16432" name="Text Box 20"/>
            <p:cNvSpPr txBox="1">
              <a:spLocks noChangeArrowheads="1"/>
            </p:cNvSpPr>
            <p:nvPr/>
          </p:nvSpPr>
          <p:spPr bwMode="auto">
            <a:xfrm>
              <a:off x="56" y="3180"/>
              <a:ext cx="3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f2</a:t>
              </a:r>
            </a:p>
          </p:txBody>
        </p:sp>
        <p:sp>
          <p:nvSpPr>
            <p:cNvPr id="16433" name="Oval 21"/>
            <p:cNvSpPr>
              <a:spLocks noChangeArrowheads="1"/>
            </p:cNvSpPr>
            <p:nvPr/>
          </p:nvSpPr>
          <p:spPr bwMode="auto">
            <a:xfrm>
              <a:off x="0" y="3126"/>
              <a:ext cx="420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98" name="Line 22"/>
          <p:cNvSpPr>
            <a:spLocks noChangeShapeType="1"/>
          </p:cNvSpPr>
          <p:nvPr/>
        </p:nvSpPr>
        <p:spPr bwMode="auto">
          <a:xfrm>
            <a:off x="6183313" y="2260600"/>
            <a:ext cx="261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23"/>
          <p:cNvSpPr>
            <a:spLocks noChangeShapeType="1"/>
          </p:cNvSpPr>
          <p:nvPr/>
        </p:nvSpPr>
        <p:spPr bwMode="auto">
          <a:xfrm>
            <a:off x="5299075" y="2260600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400" name="Group 24"/>
          <p:cNvGrpSpPr>
            <a:grpSpLocks/>
          </p:cNvGrpSpPr>
          <p:nvPr/>
        </p:nvGrpSpPr>
        <p:grpSpPr bwMode="auto">
          <a:xfrm>
            <a:off x="5505450" y="1981200"/>
            <a:ext cx="666750" cy="542925"/>
            <a:chOff x="0" y="3126"/>
            <a:chExt cx="420" cy="342"/>
          </a:xfrm>
        </p:grpSpPr>
        <p:sp>
          <p:nvSpPr>
            <p:cNvPr id="16430" name="Text Box 25"/>
            <p:cNvSpPr txBox="1">
              <a:spLocks noChangeArrowheads="1"/>
            </p:cNvSpPr>
            <p:nvPr/>
          </p:nvSpPr>
          <p:spPr bwMode="auto">
            <a:xfrm>
              <a:off x="56" y="3180"/>
              <a:ext cx="3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f3</a:t>
              </a:r>
            </a:p>
          </p:txBody>
        </p:sp>
        <p:sp>
          <p:nvSpPr>
            <p:cNvPr id="16431" name="Oval 26"/>
            <p:cNvSpPr>
              <a:spLocks noChangeArrowheads="1"/>
            </p:cNvSpPr>
            <p:nvPr/>
          </p:nvSpPr>
          <p:spPr bwMode="auto">
            <a:xfrm>
              <a:off x="0" y="3126"/>
              <a:ext cx="420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401" name="Group 27"/>
          <p:cNvGrpSpPr>
            <a:grpSpLocks/>
          </p:cNvGrpSpPr>
          <p:nvPr/>
        </p:nvGrpSpPr>
        <p:grpSpPr bwMode="auto">
          <a:xfrm>
            <a:off x="6145213" y="1752600"/>
            <a:ext cx="457200" cy="1068388"/>
            <a:chOff x="4705" y="285"/>
            <a:chExt cx="288" cy="673"/>
          </a:xfrm>
        </p:grpSpPr>
        <p:sp>
          <p:nvSpPr>
            <p:cNvPr id="16428" name="Freeform 28"/>
            <p:cNvSpPr>
              <a:spLocks/>
            </p:cNvSpPr>
            <p:nvPr/>
          </p:nvSpPr>
          <p:spPr bwMode="auto">
            <a:xfrm>
              <a:off x="4705" y="285"/>
              <a:ext cx="288" cy="673"/>
            </a:xfrm>
            <a:custGeom>
              <a:avLst/>
              <a:gdLst>
                <a:gd name="T0" fmla="*/ 0 w 288"/>
                <a:gd name="T1" fmla="*/ 0 h 144"/>
                <a:gd name="T2" fmla="*/ 288 w 288"/>
                <a:gd name="T3" fmla="*/ 0 h 144"/>
                <a:gd name="T4" fmla="*/ 288 w 288"/>
                <a:gd name="T5" fmla="*/ 2147483647 h 144"/>
                <a:gd name="T6" fmla="*/ 0 w 288"/>
                <a:gd name="T7" fmla="*/ 2147483647 h 1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8"/>
                <a:gd name="T13" fmla="*/ 0 h 144"/>
                <a:gd name="T14" fmla="*/ 288 w 288"/>
                <a:gd name="T15" fmla="*/ 144 h 1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8" h="144">
                  <a:moveTo>
                    <a:pt x="0" y="0"/>
                  </a:moveTo>
                  <a:lnTo>
                    <a:pt x="288" y="0"/>
                  </a:lnTo>
                  <a:lnTo>
                    <a:pt x="288" y="144"/>
                  </a:lnTo>
                  <a:lnTo>
                    <a:pt x="0" y="144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9" name="Line 29"/>
            <p:cNvSpPr>
              <a:spLocks noChangeShapeType="1"/>
            </p:cNvSpPr>
            <p:nvPr/>
          </p:nvSpPr>
          <p:spPr bwMode="auto">
            <a:xfrm>
              <a:off x="4891" y="285"/>
              <a:ext cx="0" cy="66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402" name="Group 41"/>
          <p:cNvGrpSpPr>
            <a:grpSpLocks/>
          </p:cNvGrpSpPr>
          <p:nvPr/>
        </p:nvGrpSpPr>
        <p:grpSpPr bwMode="auto">
          <a:xfrm>
            <a:off x="2344738" y="1752600"/>
            <a:ext cx="457200" cy="1076325"/>
            <a:chOff x="2278063" y="1752600"/>
            <a:chExt cx="457200" cy="1076326"/>
          </a:xfrm>
        </p:grpSpPr>
        <p:sp>
          <p:nvSpPr>
            <p:cNvPr id="16424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25" name="Group 30"/>
            <p:cNvGrpSpPr>
              <a:grpSpLocks/>
            </p:cNvGrpSpPr>
            <p:nvPr/>
          </p:nvGrpSpPr>
          <p:grpSpPr bwMode="auto">
            <a:xfrm>
              <a:off x="2278063" y="1760538"/>
              <a:ext cx="457200" cy="1068388"/>
              <a:chOff x="4705" y="285"/>
              <a:chExt cx="288" cy="673"/>
            </a:xfrm>
          </p:grpSpPr>
          <p:sp>
            <p:nvSpPr>
              <p:cNvPr id="16426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7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403" name="Text Box 33"/>
          <p:cNvSpPr txBox="1">
            <a:spLocks noChangeArrowheads="1"/>
          </p:cNvSpPr>
          <p:nvPr/>
        </p:nvSpPr>
        <p:spPr bwMode="auto">
          <a:xfrm>
            <a:off x="4883150" y="2816225"/>
            <a:ext cx="754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fifo2</a:t>
            </a:r>
            <a:endParaRPr lang="en-US" baseline="-25000"/>
          </a:p>
        </p:txBody>
      </p:sp>
      <p:sp>
        <p:nvSpPr>
          <p:cNvPr id="16404" name="Text Box 34"/>
          <p:cNvSpPr txBox="1">
            <a:spLocks noChangeArrowheads="1"/>
          </p:cNvSpPr>
          <p:nvPr/>
        </p:nvSpPr>
        <p:spPr bwMode="auto">
          <a:xfrm>
            <a:off x="6129338" y="2816225"/>
            <a:ext cx="798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outQ</a:t>
            </a:r>
            <a:endParaRPr lang="en-US" baseline="-25000"/>
          </a:p>
        </p:txBody>
      </p:sp>
      <p:grpSp>
        <p:nvGrpSpPr>
          <p:cNvPr id="16405" name="Group 42"/>
          <p:cNvGrpSpPr>
            <a:grpSpLocks/>
          </p:cNvGrpSpPr>
          <p:nvPr/>
        </p:nvGrpSpPr>
        <p:grpSpPr bwMode="auto">
          <a:xfrm>
            <a:off x="3602038" y="1752600"/>
            <a:ext cx="457200" cy="1076325"/>
            <a:chOff x="2278063" y="1752600"/>
            <a:chExt cx="457200" cy="1076326"/>
          </a:xfrm>
        </p:grpSpPr>
        <p:sp>
          <p:nvSpPr>
            <p:cNvPr id="16420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21" name="Group 30"/>
            <p:cNvGrpSpPr>
              <a:grpSpLocks/>
            </p:cNvGrpSpPr>
            <p:nvPr/>
          </p:nvGrpSpPr>
          <p:grpSpPr bwMode="auto">
            <a:xfrm>
              <a:off x="2278063" y="1760538"/>
              <a:ext cx="457200" cy="1068388"/>
              <a:chOff x="4705" y="285"/>
              <a:chExt cx="288" cy="673"/>
            </a:xfrm>
          </p:grpSpPr>
          <p:sp>
            <p:nvSpPr>
              <p:cNvPr id="16422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3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6406" name="Group 47"/>
          <p:cNvGrpSpPr>
            <a:grpSpLocks/>
          </p:cNvGrpSpPr>
          <p:nvPr/>
        </p:nvGrpSpPr>
        <p:grpSpPr bwMode="auto">
          <a:xfrm>
            <a:off x="4878388" y="1752600"/>
            <a:ext cx="457200" cy="1076325"/>
            <a:chOff x="2278063" y="1752600"/>
            <a:chExt cx="457200" cy="1076326"/>
          </a:xfrm>
        </p:grpSpPr>
        <p:sp>
          <p:nvSpPr>
            <p:cNvPr id="16416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17" name="Group 30"/>
            <p:cNvGrpSpPr>
              <a:grpSpLocks/>
            </p:cNvGrpSpPr>
            <p:nvPr/>
          </p:nvGrpSpPr>
          <p:grpSpPr bwMode="auto">
            <a:xfrm>
              <a:off x="2278063" y="1760538"/>
              <a:ext cx="457200" cy="1068388"/>
              <a:chOff x="4705" y="285"/>
              <a:chExt cx="288" cy="673"/>
            </a:xfrm>
          </p:grpSpPr>
          <p:sp>
            <p:nvSpPr>
              <p:cNvPr id="16418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9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407" name="Text Box 37"/>
          <p:cNvSpPr txBox="1">
            <a:spLocks noChangeArrowheads="1"/>
          </p:cNvSpPr>
          <p:nvPr/>
        </p:nvSpPr>
        <p:spPr bwMode="auto">
          <a:xfrm>
            <a:off x="611583" y="3325813"/>
            <a:ext cx="4649392" cy="286232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>
                <a:latin typeface="Courier New" pitchFamily="49" charset="0"/>
                <a:cs typeface="Courier New" pitchFamily="49" charset="0"/>
              </a:rPr>
              <a:t> stage1;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fifo1.enq(f1(</a:t>
            </a:r>
            <a:r>
              <a:rPr lang="en-US" err="1">
                <a:latin typeface="Courier New" pitchFamily="49" charset="0"/>
                <a:cs typeface="Courier New" pitchFamily="49" charset="0"/>
              </a:rPr>
              <a:t>inQ.first</a:t>
            </a:r>
            <a:r>
              <a:rPr lang="en-US">
                <a:latin typeface="Courier New" pitchFamily="49" charset="0"/>
                <a:cs typeface="Courier New" pitchFamily="49" charset="0"/>
              </a:rPr>
              <a:t>));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inQ.deq();	</a:t>
            </a:r>
            <a:r>
              <a:rPr lang="en-US" b="1" err="1">
                <a:latin typeface="Courier New" pitchFamily="49" charset="0"/>
                <a:cs typeface="Courier New" pitchFamily="49" charset="0"/>
              </a:rPr>
              <a:t>endrule</a:t>
            </a:r>
            <a:endParaRPr lang="en-US" b="1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>
                <a:latin typeface="Courier New" pitchFamily="49" charset="0"/>
                <a:cs typeface="Courier New" pitchFamily="49" charset="0"/>
              </a:rPr>
              <a:t> stage2;</a:t>
            </a:r>
            <a:endParaRPr lang="en-US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>
                <a:latin typeface="Courier New" pitchFamily="49" charset="0"/>
                <a:cs typeface="Courier New" pitchFamily="49" charset="0"/>
              </a:rPr>
              <a:t>fifo2.enq(f2(fifo1.first)); 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fifo1.deq;	</a:t>
            </a:r>
            <a:r>
              <a:rPr lang="en-US" b="1" err="1">
                <a:latin typeface="Courier New" pitchFamily="49" charset="0"/>
                <a:cs typeface="Courier New" pitchFamily="49" charset="0"/>
              </a:rPr>
              <a:t>endrule</a:t>
            </a:r>
            <a:endParaRPr lang="en-US" b="1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>
                <a:latin typeface="Courier New" pitchFamily="49" charset="0"/>
                <a:cs typeface="Courier New" pitchFamily="49" charset="0"/>
              </a:rPr>
              <a:t> stage3;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err="1">
                <a:latin typeface="Courier New" pitchFamily="49" charset="0"/>
                <a:cs typeface="Courier New" pitchFamily="49" charset="0"/>
              </a:rPr>
              <a:t>outQ.enq</a:t>
            </a:r>
            <a:r>
              <a:rPr lang="en-US">
                <a:latin typeface="Courier New" pitchFamily="49" charset="0"/>
                <a:cs typeface="Courier New" pitchFamily="49" charset="0"/>
              </a:rPr>
              <a:t>(f3(fifo2.first)); 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fifo2.deq;	</a:t>
            </a:r>
            <a:r>
              <a:rPr lang="en-US" b="1" err="1">
                <a:latin typeface="Courier New" pitchFamily="49" charset="0"/>
                <a:cs typeface="Courier New" pitchFamily="49" charset="0"/>
              </a:rPr>
              <a:t>endrule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Content Placeholder 2"/>
          <p:cNvSpPr>
            <a:spLocks noGrp="1"/>
          </p:cNvSpPr>
          <p:nvPr>
            <p:ph idx="1"/>
          </p:nvPr>
        </p:nvSpPr>
        <p:spPr>
          <a:xfrm>
            <a:off x="5209862" y="3302370"/>
            <a:ext cx="3982728" cy="2885765"/>
          </a:xfrm>
          <a:ln>
            <a:noFill/>
          </a:ln>
        </p:spPr>
        <p:txBody>
          <a:bodyPr/>
          <a:lstStyle/>
          <a:p>
            <a:r>
              <a:rPr lang="en-US" sz="2000">
                <a:solidFill>
                  <a:srgbClr val="FF0000"/>
                </a:solidFill>
              </a:rPr>
              <a:t>When can stage1 rule fire?</a:t>
            </a:r>
          </a:p>
          <a:p>
            <a:endParaRPr lang="en-US" sz="2000"/>
          </a:p>
          <a:p>
            <a:endParaRPr lang="en-US" sz="2000"/>
          </a:p>
          <a:p>
            <a:r>
              <a:rPr lang="en-US" sz="2000">
                <a:solidFill>
                  <a:srgbClr val="FF0000"/>
                </a:solidFill>
              </a:rPr>
              <a:t>Can tokens be left in the pipeline?</a:t>
            </a:r>
          </a:p>
          <a:p>
            <a:endParaRPr lang="en-US" sz="2000">
              <a:solidFill>
                <a:srgbClr val="FF0000"/>
              </a:solidFill>
            </a:endParaRPr>
          </a:p>
          <a:p>
            <a:r>
              <a:rPr lang="en-US" sz="2000">
                <a:solidFill>
                  <a:srgbClr val="FF0000"/>
                </a:solidFill>
              </a:rPr>
              <a:t>Can these rules execute concurrently?</a:t>
            </a:r>
          </a:p>
        </p:txBody>
      </p:sp>
      <p:sp>
        <p:nvSpPr>
          <p:cNvPr id="54" name="Text Box 42"/>
          <p:cNvSpPr txBox="1">
            <a:spLocks noChangeArrowheads="1"/>
          </p:cNvSpPr>
          <p:nvPr/>
        </p:nvSpPr>
        <p:spPr bwMode="auto">
          <a:xfrm>
            <a:off x="6215924" y="3594826"/>
            <a:ext cx="26340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1800"/>
              <a:t>- </a:t>
            </a:r>
            <a:r>
              <a:rPr lang="en-US" sz="1800" err="1"/>
              <a:t>inQ</a:t>
            </a:r>
            <a:r>
              <a:rPr lang="en-US" sz="1800"/>
              <a:t> has an element</a:t>
            </a:r>
          </a:p>
          <a:p>
            <a:pPr>
              <a:buFont typeface="Wingdings" pitchFamily="-96" charset="2"/>
              <a:buNone/>
            </a:pPr>
            <a:r>
              <a:rPr lang="en-US" sz="1800"/>
              <a:t>- fifo1 has space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36577" y="4913854"/>
            <a:ext cx="610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latin typeface="Comic Sans MS" panose="030F0702030302020204" pitchFamily="66" charset="0"/>
              </a:rPr>
              <a:t>No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DC8D86-C16C-53B2-6D6D-A1742EAA7146}"/>
              </a:ext>
            </a:extLst>
          </p:cNvPr>
          <p:cNvSpPr txBox="1"/>
          <p:nvPr/>
        </p:nvSpPr>
        <p:spPr>
          <a:xfrm>
            <a:off x="5864429" y="6077634"/>
            <a:ext cx="3049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latin typeface="Comic Sans MS" panose="030F0702030302020204" pitchFamily="66" charset="0"/>
              </a:rPr>
              <a:t>Depends upon the design of the queue. Later …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627A8-57E0-4CCF-AA53-A45344901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E9D9A1-3834-49FE-8A56-FD2CF29B7E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5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uiExpand="1" build="p"/>
      <p:bldP spid="54" grpId="0" uiExpand="1" build="p"/>
      <p:bldP spid="2" grpId="0" uiExpand="1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DE6D0-C33C-65E4-6A9A-77292B56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Duplicate modules to increase throughput</a:t>
            </a:r>
          </a:p>
        </p:txBody>
      </p:sp>
      <p:sp>
        <p:nvSpPr>
          <p:cNvPr id="26" name="Text Box 33">
            <a:extLst>
              <a:ext uri="{FF2B5EF4-FFF2-40B4-BE49-F238E27FC236}">
                <a16:creationId xmlns:a16="http://schemas.microsoft.com/office/drawing/2014/main" id="{0641C659-DABD-CD04-38C8-0B1B1E7D7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5750" y="3887853"/>
            <a:ext cx="8050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err="1"/>
              <a:t>outQ</a:t>
            </a:r>
            <a:endParaRPr lang="en-US" baseline="-2500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93B46F5-619A-0F39-E64E-C2A9EAACA41A}"/>
              </a:ext>
            </a:extLst>
          </p:cNvPr>
          <p:cNvGrpSpPr/>
          <p:nvPr/>
        </p:nvGrpSpPr>
        <p:grpSpPr>
          <a:xfrm>
            <a:off x="242718" y="2749713"/>
            <a:ext cx="1260057" cy="1463735"/>
            <a:chOff x="1462476" y="1752600"/>
            <a:chExt cx="1260057" cy="1463735"/>
          </a:xfrm>
        </p:grpSpPr>
        <p:sp>
          <p:nvSpPr>
            <p:cNvPr id="28" name="Line 6">
              <a:extLst>
                <a:ext uri="{FF2B5EF4-FFF2-40B4-BE49-F238E27FC236}">
                  <a16:creationId xmlns:a16="http://schemas.microsoft.com/office/drawing/2014/main" id="{4874A986-DCB7-A157-7BD0-4346A31C4D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62476" y="2278063"/>
              <a:ext cx="750887" cy="15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Text Box 11">
              <a:extLst>
                <a:ext uri="{FF2B5EF4-FFF2-40B4-BE49-F238E27FC236}">
                  <a16:creationId xmlns:a16="http://schemas.microsoft.com/office/drawing/2014/main" id="{F0F69864-08DC-6CAA-C4BE-AAFA47283B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9379" y="2816225"/>
              <a:ext cx="619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err="1"/>
                <a:t>inQ</a:t>
              </a:r>
              <a:endParaRPr lang="en-US" baseline="-25000"/>
            </a:p>
          </p:txBody>
        </p:sp>
        <p:sp>
          <p:nvSpPr>
            <p:cNvPr id="30" name="Line 17">
              <a:extLst>
                <a:ext uri="{FF2B5EF4-FFF2-40B4-BE49-F238E27FC236}">
                  <a16:creationId xmlns:a16="http://schemas.microsoft.com/office/drawing/2014/main" id="{50261B82-B1DD-F8B3-0F13-27A0D69AAD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45304" y="2258490"/>
              <a:ext cx="377229" cy="21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1" name="Group 42">
              <a:extLst>
                <a:ext uri="{FF2B5EF4-FFF2-40B4-BE49-F238E27FC236}">
                  <a16:creationId xmlns:a16="http://schemas.microsoft.com/office/drawing/2014/main" id="{5FAF6D30-E123-2653-43C9-A5C6029742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4617" y="1752600"/>
              <a:ext cx="457200" cy="1076325"/>
              <a:chOff x="2278063" y="1752600"/>
              <a:chExt cx="457200" cy="1076326"/>
            </a:xfrm>
          </p:grpSpPr>
          <p:sp>
            <p:nvSpPr>
              <p:cNvPr id="32" name="Rectangle 4">
                <a:extLst>
                  <a:ext uri="{FF2B5EF4-FFF2-40B4-BE49-F238E27FC236}">
                    <a16:creationId xmlns:a16="http://schemas.microsoft.com/office/drawing/2014/main" id="{69854A87-0F9B-448D-0EEA-680E1A99C4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3" name="Group 30">
                <a:extLst>
                  <a:ext uri="{FF2B5EF4-FFF2-40B4-BE49-F238E27FC236}">
                    <a16:creationId xmlns:a16="http://schemas.microsoft.com/office/drawing/2014/main" id="{2D8ABF41-8F33-6E67-0762-91B97B55445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34" name="Freeform 31">
                  <a:extLst>
                    <a:ext uri="{FF2B5EF4-FFF2-40B4-BE49-F238E27FC236}">
                      <a16:creationId xmlns:a16="http://schemas.microsoft.com/office/drawing/2014/main" id="{3738C5CB-F104-444D-8497-7B3782CF87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32">
                  <a:extLst>
                    <a:ext uri="{FF2B5EF4-FFF2-40B4-BE49-F238E27FC236}">
                      <a16:creationId xmlns:a16="http://schemas.microsoft.com/office/drawing/2014/main" id="{C393D80B-226E-EFA6-58A8-5EB48BEEE3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8665A91-4B79-C783-F856-9E1F4EEBC4B9}"/>
              </a:ext>
            </a:extLst>
          </p:cNvPr>
          <p:cNvGrpSpPr/>
          <p:nvPr/>
        </p:nvGrpSpPr>
        <p:grpSpPr>
          <a:xfrm>
            <a:off x="1499898" y="2886915"/>
            <a:ext cx="1051886" cy="783888"/>
            <a:chOff x="2767880" y="1943156"/>
            <a:chExt cx="1051886" cy="783888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5F4AF08-8EB7-0220-F32C-11F34E1DA9AB}"/>
                </a:ext>
              </a:extLst>
            </p:cNvPr>
            <p:cNvSpPr/>
            <p:nvPr/>
          </p:nvSpPr>
          <p:spPr bwMode="auto">
            <a:xfrm>
              <a:off x="2767880" y="1943156"/>
              <a:ext cx="1051886" cy="783888"/>
            </a:xfrm>
            <a:prstGeom prst="ellipse">
              <a:avLst/>
            </a:prstGeom>
            <a:noFill/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A452AF7-ABAF-2D55-5693-76B4070B51B2}"/>
                </a:ext>
              </a:extLst>
            </p:cNvPr>
            <p:cNvSpPr txBox="1"/>
            <p:nvPr/>
          </p:nvSpPr>
          <p:spPr>
            <a:xfrm>
              <a:off x="2819403" y="2016259"/>
              <a:ext cx="9379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/>
                <a:t>invoke</a:t>
              </a:r>
            </a:p>
            <a:p>
              <a:pPr algn="ctr"/>
              <a:r>
                <a:rPr lang="en-US" sz="1800"/>
                <a:t>GCD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433CA52-4A8B-1361-1B03-A98B80834783}"/>
              </a:ext>
            </a:extLst>
          </p:cNvPr>
          <p:cNvGrpSpPr/>
          <p:nvPr/>
        </p:nvGrpSpPr>
        <p:grpSpPr>
          <a:xfrm>
            <a:off x="6510613" y="2824228"/>
            <a:ext cx="2318924" cy="1076325"/>
            <a:chOff x="5594876" y="1752600"/>
            <a:chExt cx="2318924" cy="1076325"/>
          </a:xfrm>
        </p:grpSpPr>
        <p:sp>
          <p:nvSpPr>
            <p:cNvPr id="40" name="Line 16">
              <a:extLst>
                <a:ext uri="{FF2B5EF4-FFF2-40B4-BE49-F238E27FC236}">
                  <a16:creationId xmlns:a16="http://schemas.microsoft.com/office/drawing/2014/main" id="{0365F5B5-5A0A-5DC5-6894-7ADF76AADE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57050" y="2260600"/>
              <a:ext cx="2619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23">
              <a:extLst>
                <a:ext uri="{FF2B5EF4-FFF2-40B4-BE49-F238E27FC236}">
                  <a16:creationId xmlns:a16="http://schemas.microsoft.com/office/drawing/2014/main" id="{D05DCAB1-3515-6698-F70A-4620DFDA6F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49162" y="2258490"/>
              <a:ext cx="864638" cy="21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2" name="Group 47">
              <a:extLst>
                <a:ext uri="{FF2B5EF4-FFF2-40B4-BE49-F238E27FC236}">
                  <a16:creationId xmlns:a16="http://schemas.microsoft.com/office/drawing/2014/main" id="{F3D2F13E-8C8A-9693-1A1E-804E78EA42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28475" y="1752600"/>
              <a:ext cx="457200" cy="1076325"/>
              <a:chOff x="2278063" y="1752600"/>
              <a:chExt cx="457200" cy="1076326"/>
            </a:xfrm>
          </p:grpSpPr>
          <p:sp>
            <p:nvSpPr>
              <p:cNvPr id="46" name="Rectangle 4">
                <a:extLst>
                  <a:ext uri="{FF2B5EF4-FFF2-40B4-BE49-F238E27FC236}">
                    <a16:creationId xmlns:a16="http://schemas.microsoft.com/office/drawing/2014/main" id="{ADC46D6E-0784-7B71-311C-0CFE79754F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7" name="Group 30">
                <a:extLst>
                  <a:ext uri="{FF2B5EF4-FFF2-40B4-BE49-F238E27FC236}">
                    <a16:creationId xmlns:a16="http://schemas.microsoft.com/office/drawing/2014/main" id="{EA3BDB28-918D-4E3D-16BC-736160613D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48" name="Freeform 31">
                  <a:extLst>
                    <a:ext uri="{FF2B5EF4-FFF2-40B4-BE49-F238E27FC236}">
                      <a16:creationId xmlns:a16="http://schemas.microsoft.com/office/drawing/2014/main" id="{7EF3981E-4FDA-F8A3-4CBB-0B2F07FF4E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2">
                  <a:extLst>
                    <a:ext uri="{FF2B5EF4-FFF2-40B4-BE49-F238E27FC236}">
                      <a16:creationId xmlns:a16="http://schemas.microsoft.com/office/drawing/2014/main" id="{067F8BA5-8C8A-FDAE-AA20-15834D0DE3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48EBEB24-260B-1283-B186-0095A0CAB1D3}"/>
                </a:ext>
              </a:extLst>
            </p:cNvPr>
            <p:cNvGrpSpPr/>
            <p:nvPr/>
          </p:nvGrpSpPr>
          <p:grpSpPr>
            <a:xfrm>
              <a:off x="5594876" y="1866546"/>
              <a:ext cx="1051886" cy="783888"/>
              <a:chOff x="2767880" y="1943156"/>
              <a:chExt cx="1051886" cy="783888"/>
            </a:xfrm>
          </p:grpSpPr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6EE5A3C6-296F-0AE2-A58D-C34EF70A7D59}"/>
                  </a:ext>
                </a:extLst>
              </p:cNvPr>
              <p:cNvSpPr/>
              <p:nvPr/>
            </p:nvSpPr>
            <p:spPr bwMode="auto">
              <a:xfrm>
                <a:off x="2767880" y="1943156"/>
                <a:ext cx="1051886" cy="783888"/>
              </a:xfrm>
              <a:prstGeom prst="ellipse">
                <a:avLst/>
              </a:prstGeom>
              <a:noFill/>
              <a:ln w="1905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0CA10A64-E0D5-4641-0DD5-C9F7ED4C44DC}"/>
                  </a:ext>
                </a:extLst>
              </p:cNvPr>
              <p:cNvSpPr txBox="1"/>
              <p:nvPr/>
            </p:nvSpPr>
            <p:spPr>
              <a:xfrm>
                <a:off x="2867429" y="2016259"/>
                <a:ext cx="84189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/>
                  <a:t>get</a:t>
                </a:r>
              </a:p>
              <a:p>
                <a:pPr algn="ctr"/>
                <a:r>
                  <a:rPr lang="en-US" sz="1800"/>
                  <a:t>result</a:t>
                </a:r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66FE62C3-D2B7-D9AC-5836-A84AA3F55404}"/>
              </a:ext>
            </a:extLst>
          </p:cNvPr>
          <p:cNvGrpSpPr/>
          <p:nvPr/>
        </p:nvGrpSpPr>
        <p:grpSpPr>
          <a:xfrm>
            <a:off x="3979990" y="1464114"/>
            <a:ext cx="1403709" cy="1676851"/>
            <a:chOff x="3979990" y="1464114"/>
            <a:chExt cx="1403709" cy="1676851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4D0E12F8-977C-A65D-D3A0-70C2C43AE06F}"/>
                </a:ext>
              </a:extLst>
            </p:cNvPr>
            <p:cNvGrpSpPr/>
            <p:nvPr/>
          </p:nvGrpSpPr>
          <p:grpSpPr>
            <a:xfrm>
              <a:off x="3979990" y="1696374"/>
              <a:ext cx="1403709" cy="1310540"/>
              <a:chOff x="3979990" y="1696374"/>
              <a:chExt cx="1403709" cy="1310540"/>
            </a:xfrm>
          </p:grpSpPr>
          <p:sp>
            <p:nvSpPr>
              <p:cNvPr id="50" name="Rectangle 8">
                <a:extLst>
                  <a:ext uri="{FF2B5EF4-FFF2-40B4-BE49-F238E27FC236}">
                    <a16:creationId xmlns:a16="http://schemas.microsoft.com/office/drawing/2014/main" id="{56219423-8BC1-94C1-8F7B-96ACA243C5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9990" y="1696374"/>
                <a:ext cx="1403709" cy="131054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F401BE55-9DA4-EEF1-C265-91DE111DB3EE}"/>
                  </a:ext>
                </a:extLst>
              </p:cNvPr>
              <p:cNvGrpSpPr/>
              <p:nvPr/>
            </p:nvGrpSpPr>
            <p:grpSpPr>
              <a:xfrm>
                <a:off x="3981010" y="1948613"/>
                <a:ext cx="345772" cy="633413"/>
                <a:chOff x="4570395" y="1604169"/>
                <a:chExt cx="345772" cy="633413"/>
              </a:xfrm>
            </p:grpSpPr>
            <p:sp>
              <p:nvSpPr>
                <p:cNvPr id="52" name="Rectangle 9">
                  <a:extLst>
                    <a:ext uri="{FF2B5EF4-FFF2-40B4-BE49-F238E27FC236}">
                      <a16:creationId xmlns:a16="http://schemas.microsoft.com/office/drawing/2014/main" id="{69070E4E-D84B-A425-452C-C721671609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84642" y="1604169"/>
                  <a:ext cx="331525" cy="63341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None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53" name="Text Box 29">
                  <a:extLst>
                    <a:ext uri="{FF2B5EF4-FFF2-40B4-BE49-F238E27FC236}">
                      <a16:creationId xmlns:a16="http://schemas.microsoft.com/office/drawing/2014/main" id="{53182ACC-6231-291A-C06A-B621D1DA155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16200000">
                  <a:off x="4422759" y="1755082"/>
                  <a:ext cx="603050" cy="3077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None/>
                  </a:pPr>
                  <a:r>
                    <a:rPr lang="en-US" sz="1400">
                      <a:latin typeface="+mn-lt"/>
                      <a:cs typeface="Arial" charset="0"/>
                    </a:rPr>
                    <a:t>start</a:t>
                  </a:r>
                </a:p>
              </p:txBody>
            </p:sp>
          </p:grpSp>
          <p:sp>
            <p:nvSpPr>
              <p:cNvPr id="54" name="Text Box 32">
                <a:extLst>
                  <a:ext uri="{FF2B5EF4-FFF2-40B4-BE49-F238E27FC236}">
                    <a16:creationId xmlns:a16="http://schemas.microsoft.com/office/drawing/2014/main" id="{09F80DAE-31EB-8C2C-6012-BC6477CF8B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5465" y="2111430"/>
                <a:ext cx="587020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GCD</a:t>
                </a: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B2B19BC5-D61A-4DCE-6E6F-BCF7DFC23924}"/>
                </a:ext>
              </a:extLst>
            </p:cNvPr>
            <p:cNvGrpSpPr/>
            <p:nvPr/>
          </p:nvGrpSpPr>
          <p:grpSpPr>
            <a:xfrm>
              <a:off x="5025742" y="1464114"/>
              <a:ext cx="345770" cy="1676851"/>
              <a:chOff x="4570397" y="1393990"/>
              <a:chExt cx="345770" cy="1029962"/>
            </a:xfrm>
          </p:grpSpPr>
          <p:sp>
            <p:nvSpPr>
              <p:cNvPr id="56" name="Rectangle 9">
                <a:extLst>
                  <a:ext uri="{FF2B5EF4-FFF2-40B4-BE49-F238E27FC236}">
                    <a16:creationId xmlns:a16="http://schemas.microsoft.com/office/drawing/2014/main" id="{823652A7-0CBF-532F-1341-0EC32F2F7F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57" name="Text Box 29">
                <a:extLst>
                  <a:ext uri="{FF2B5EF4-FFF2-40B4-BE49-F238E27FC236}">
                    <a16:creationId xmlns:a16="http://schemas.microsoft.com/office/drawing/2014/main" id="{2E18DBB9-3929-9DC9-CF71-0420FC46F4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200000">
                <a:off x="4209305" y="1755082"/>
                <a:ext cx="1029962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getResult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</p:grpSp>
      </p:grp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A8B3B71C-3B36-A5FA-686D-D3575BC6D0DB}"/>
              </a:ext>
            </a:extLst>
          </p:cNvPr>
          <p:cNvCxnSpPr>
            <a:cxnSpLocks/>
            <a:stCxn id="72" idx="3"/>
          </p:cNvCxnSpPr>
          <p:nvPr/>
        </p:nvCxnSpPr>
        <p:spPr bwMode="auto">
          <a:xfrm flipV="1">
            <a:off x="5322577" y="3492811"/>
            <a:ext cx="1126724" cy="776743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77F07A87-F9B6-03F6-53D9-7045F846203C}"/>
              </a:ext>
            </a:extLst>
          </p:cNvPr>
          <p:cNvCxnSpPr>
            <a:cxnSpLocks/>
            <a:endCxn id="53" idx="0"/>
          </p:cNvCxnSpPr>
          <p:nvPr/>
        </p:nvCxnSpPr>
        <p:spPr bwMode="auto">
          <a:xfrm flipV="1">
            <a:off x="2551784" y="2253415"/>
            <a:ext cx="1429227" cy="1030972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166A0F6-0F0D-713B-D515-6EE43F9F32AB}"/>
              </a:ext>
            </a:extLst>
          </p:cNvPr>
          <p:cNvGrpSpPr/>
          <p:nvPr/>
        </p:nvGrpSpPr>
        <p:grpSpPr>
          <a:xfrm>
            <a:off x="3931055" y="3411747"/>
            <a:ext cx="1403709" cy="1676851"/>
            <a:chOff x="3979990" y="1464114"/>
            <a:chExt cx="1403709" cy="167685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7BCBAAEE-FCBA-90E8-9F64-EEA57A5AA20F}"/>
                </a:ext>
              </a:extLst>
            </p:cNvPr>
            <p:cNvGrpSpPr/>
            <p:nvPr/>
          </p:nvGrpSpPr>
          <p:grpSpPr>
            <a:xfrm>
              <a:off x="3979990" y="1696374"/>
              <a:ext cx="1403709" cy="1310540"/>
              <a:chOff x="3979990" y="1696374"/>
              <a:chExt cx="1403709" cy="1310540"/>
            </a:xfrm>
          </p:grpSpPr>
          <p:sp>
            <p:nvSpPr>
              <p:cNvPr id="74" name="Rectangle 8">
                <a:extLst>
                  <a:ext uri="{FF2B5EF4-FFF2-40B4-BE49-F238E27FC236}">
                    <a16:creationId xmlns:a16="http://schemas.microsoft.com/office/drawing/2014/main" id="{DE0B86AD-2070-9318-BB5B-41C0728082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9990" y="1696374"/>
                <a:ext cx="1403709" cy="131054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475B16F-2F8C-9857-BF8B-E24DD2FF361B}"/>
                  </a:ext>
                </a:extLst>
              </p:cNvPr>
              <p:cNvGrpSpPr/>
              <p:nvPr/>
            </p:nvGrpSpPr>
            <p:grpSpPr>
              <a:xfrm>
                <a:off x="3981010" y="1948613"/>
                <a:ext cx="345772" cy="633413"/>
                <a:chOff x="4570395" y="1604169"/>
                <a:chExt cx="345772" cy="633413"/>
              </a:xfrm>
            </p:grpSpPr>
            <p:sp>
              <p:nvSpPr>
                <p:cNvPr id="77" name="Rectangle 9">
                  <a:extLst>
                    <a:ext uri="{FF2B5EF4-FFF2-40B4-BE49-F238E27FC236}">
                      <a16:creationId xmlns:a16="http://schemas.microsoft.com/office/drawing/2014/main" id="{3FDA0257-C6C2-DE89-7F5E-8F7B224DC6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84642" y="1604169"/>
                  <a:ext cx="331525" cy="63341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None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78" name="Text Box 29">
                  <a:extLst>
                    <a:ext uri="{FF2B5EF4-FFF2-40B4-BE49-F238E27FC236}">
                      <a16:creationId xmlns:a16="http://schemas.microsoft.com/office/drawing/2014/main" id="{1B1DB12D-8DEE-97BA-82DD-DE5BD211D92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16200000">
                  <a:off x="4422759" y="1755082"/>
                  <a:ext cx="603050" cy="3077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None/>
                  </a:pPr>
                  <a:r>
                    <a:rPr lang="en-US" sz="1400">
                      <a:latin typeface="+mn-lt"/>
                      <a:cs typeface="Arial" charset="0"/>
                    </a:rPr>
                    <a:t>start</a:t>
                  </a:r>
                </a:p>
              </p:txBody>
            </p:sp>
          </p:grpSp>
          <p:sp>
            <p:nvSpPr>
              <p:cNvPr id="76" name="Text Box 32">
                <a:extLst>
                  <a:ext uri="{FF2B5EF4-FFF2-40B4-BE49-F238E27FC236}">
                    <a16:creationId xmlns:a16="http://schemas.microsoft.com/office/drawing/2014/main" id="{C6743D1B-317C-91AE-D03E-C68612F360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5465" y="2111430"/>
                <a:ext cx="587020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  <a:cs typeface="Arial" charset="0"/>
                  </a:rPr>
                  <a:t>GCD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C8A61E0E-270C-7900-60B8-A05EC0331E0A}"/>
                </a:ext>
              </a:extLst>
            </p:cNvPr>
            <p:cNvGrpSpPr/>
            <p:nvPr/>
          </p:nvGrpSpPr>
          <p:grpSpPr>
            <a:xfrm>
              <a:off x="5025742" y="1464114"/>
              <a:ext cx="345770" cy="1676851"/>
              <a:chOff x="4570397" y="1393990"/>
              <a:chExt cx="345770" cy="1029962"/>
            </a:xfrm>
          </p:grpSpPr>
          <p:sp>
            <p:nvSpPr>
              <p:cNvPr id="72" name="Rectangle 9">
                <a:extLst>
                  <a:ext uri="{FF2B5EF4-FFF2-40B4-BE49-F238E27FC236}">
                    <a16:creationId xmlns:a16="http://schemas.microsoft.com/office/drawing/2014/main" id="{FF78684D-605C-476E-7119-11394C24FC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4642" y="1604169"/>
                <a:ext cx="331525" cy="63341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73" name="Text Box 29">
                <a:extLst>
                  <a:ext uri="{FF2B5EF4-FFF2-40B4-BE49-F238E27FC236}">
                    <a16:creationId xmlns:a16="http://schemas.microsoft.com/office/drawing/2014/main" id="{AF6033F7-72C5-F20B-9F88-D3A6C122F2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200000">
                <a:off x="4209305" y="1755082"/>
                <a:ext cx="1029962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err="1">
                    <a:latin typeface="+mn-lt"/>
                    <a:cs typeface="Arial" charset="0"/>
                  </a:rPr>
                  <a:t>getResult</a:t>
                </a:r>
                <a:endParaRPr lang="en-US" sz="1400">
                  <a:latin typeface="+mn-lt"/>
                  <a:cs typeface="Arial" charset="0"/>
                </a:endParaRPr>
              </a:p>
            </p:txBody>
          </p:sp>
        </p:grpSp>
      </p:grp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4BF1FA51-BDAD-5231-0507-13BCFE0E842B}"/>
              </a:ext>
            </a:extLst>
          </p:cNvPr>
          <p:cNvCxnSpPr>
            <a:cxnSpLocks/>
            <a:stCxn id="37" idx="6"/>
            <a:endCxn id="78" idx="0"/>
          </p:cNvCxnSpPr>
          <p:nvPr/>
        </p:nvCxnSpPr>
        <p:spPr bwMode="auto">
          <a:xfrm>
            <a:off x="2551784" y="3278859"/>
            <a:ext cx="1380292" cy="922189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95AF7A9C-805D-DA6D-4686-583BA8F5E34D}"/>
              </a:ext>
            </a:extLst>
          </p:cNvPr>
          <p:cNvCxnSpPr>
            <a:cxnSpLocks/>
            <a:endCxn id="44" idx="2"/>
          </p:cNvCxnSpPr>
          <p:nvPr/>
        </p:nvCxnSpPr>
        <p:spPr bwMode="auto">
          <a:xfrm>
            <a:off x="5353982" y="2351644"/>
            <a:ext cx="1156631" cy="978474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DF2B761D-587A-5824-7396-216566A04DDC}"/>
              </a:ext>
            </a:extLst>
          </p:cNvPr>
          <p:cNvCxnSpPr>
            <a:cxnSpLocks/>
          </p:cNvCxnSpPr>
          <p:nvPr/>
        </p:nvCxnSpPr>
        <p:spPr bwMode="auto">
          <a:xfrm>
            <a:off x="2575741" y="3304377"/>
            <a:ext cx="1684942" cy="2573273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89" name="Group 88">
            <a:extLst>
              <a:ext uri="{FF2B5EF4-FFF2-40B4-BE49-F238E27FC236}">
                <a16:creationId xmlns:a16="http://schemas.microsoft.com/office/drawing/2014/main" id="{2545128B-A581-0C9A-BBB9-98F0CC833BC5}"/>
              </a:ext>
            </a:extLst>
          </p:cNvPr>
          <p:cNvGrpSpPr/>
          <p:nvPr/>
        </p:nvGrpSpPr>
        <p:grpSpPr>
          <a:xfrm>
            <a:off x="4265446" y="5457590"/>
            <a:ext cx="300037" cy="836404"/>
            <a:chOff x="6145213" y="1760538"/>
            <a:chExt cx="457200" cy="1071562"/>
          </a:xfrm>
        </p:grpSpPr>
        <p:sp>
          <p:nvSpPr>
            <p:cNvPr id="90" name="Rectangle 5">
              <a:extLst>
                <a:ext uri="{FF2B5EF4-FFF2-40B4-BE49-F238E27FC236}">
                  <a16:creationId xmlns:a16="http://schemas.microsoft.com/office/drawing/2014/main" id="{1AB453BD-7AC1-EC2C-AD8B-1C27E062B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1600" y="1765300"/>
              <a:ext cx="139700" cy="1066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anose="05000000000000000000" pitchFamily="2" charset="2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91" name="Group 27">
              <a:extLst>
                <a:ext uri="{FF2B5EF4-FFF2-40B4-BE49-F238E27FC236}">
                  <a16:creationId xmlns:a16="http://schemas.microsoft.com/office/drawing/2014/main" id="{9A818A94-5DE6-F999-B2DA-24232C1C9B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45213" y="1760538"/>
              <a:ext cx="457200" cy="1068388"/>
              <a:chOff x="4705" y="285"/>
              <a:chExt cx="288" cy="673"/>
            </a:xfrm>
          </p:grpSpPr>
          <p:sp>
            <p:nvSpPr>
              <p:cNvPr id="92" name="Freeform 28">
                <a:extLst>
                  <a:ext uri="{FF2B5EF4-FFF2-40B4-BE49-F238E27FC236}">
                    <a16:creationId xmlns:a16="http://schemas.microsoft.com/office/drawing/2014/main" id="{BEC7A3D2-D73C-E658-5B7C-F407794468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3145 h 144"/>
                  <a:gd name="T6" fmla="*/ 0 w 288"/>
                  <a:gd name="T7" fmla="*/ 3145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29">
                <a:extLst>
                  <a:ext uri="{FF2B5EF4-FFF2-40B4-BE49-F238E27FC236}">
                    <a16:creationId xmlns:a16="http://schemas.microsoft.com/office/drawing/2014/main" id="{F6B609DC-2013-EFBA-FDD1-97E80F2D98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FFD230F4-C802-30A9-E470-B8C33EEDCDE0}"/>
              </a:ext>
            </a:extLst>
          </p:cNvPr>
          <p:cNvCxnSpPr>
            <a:cxnSpLocks/>
          </p:cNvCxnSpPr>
          <p:nvPr/>
        </p:nvCxnSpPr>
        <p:spPr bwMode="auto">
          <a:xfrm flipV="1">
            <a:off x="4681844" y="3638190"/>
            <a:ext cx="1928318" cy="2239460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8" name="Text Box 32">
            <a:extLst>
              <a:ext uri="{FF2B5EF4-FFF2-40B4-BE49-F238E27FC236}">
                <a16:creationId xmlns:a16="http://schemas.microsoft.com/office/drawing/2014/main" id="{8BA7BACC-4CBE-BAB6-E849-F18D2B3C6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9631" y="5546515"/>
            <a:ext cx="33368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err="1">
                <a:latin typeface="+mn-lt"/>
                <a:cs typeface="Arial" charset="0"/>
              </a:rPr>
              <a:t>Bookeeping</a:t>
            </a:r>
            <a:r>
              <a:rPr lang="en-US" sz="1400">
                <a:latin typeface="+mn-lt"/>
                <a:cs typeface="Arial" charset="0"/>
              </a:rPr>
              <a:t> queue to remember which unit token were sent to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BADA46-359F-45AF-9B23-89E5FCEDD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A5A6EC-101B-4A24-A6EE-58D14E5DC9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530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DE6D0-C33C-65E4-6A9A-77292B56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Duplicate modules to increase throughput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AA36E9-D842-E334-8F96-6DDFD0E029C6}"/>
              </a:ext>
            </a:extLst>
          </p:cNvPr>
          <p:cNvSpPr txBox="1"/>
          <p:nvPr/>
        </p:nvSpPr>
        <p:spPr>
          <a:xfrm>
            <a:off x="559594" y="1534061"/>
            <a:ext cx="99893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module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mkGCD2(GCD);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GCD gcd1 &lt;- </a:t>
            </a:r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mkGCD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(); GCD gcd2 &lt;- </a:t>
            </a:r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mkGCD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Reg#(Bool) turn &lt;- </a:t>
            </a:r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mkReg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(True); FIFO#(Bool) bk&lt;-</a:t>
            </a:r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mkFIFO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Action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(Bit#(32) a, Bit#(32) b);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  turn &lt;= ! turn; </a:t>
            </a:r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bk.enq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(turn);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(turn) gcd1.start(</a:t>
            </a:r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a,b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gcd2.start(</a:t>
            </a:r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a,b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err="1">
                <a:latin typeface="Courier New" panose="02070309020205020404" pitchFamily="49" charset="0"/>
                <a:cs typeface="Courier New" panose="02070309020205020404" pitchFamily="49" charset="0"/>
              </a:rPr>
              <a:t>endmethod</a:t>
            </a: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err="1">
                <a:latin typeface="Courier New" panose="02070309020205020404" pitchFamily="49" charset="0"/>
                <a:cs typeface="Courier New" panose="02070309020205020404" pitchFamily="49" charset="0"/>
              </a:rPr>
              <a:t>ActionValue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#(Bit#(32)) </a:t>
            </a:r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getResult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let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turn = </a:t>
            </a:r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bk.first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bk.deq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if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(turn)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let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v &lt;- gcd1.getResult();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v;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else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let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v &lt;- gcd2.getResult();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v;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r>
              <a:rPr lang="en-US" b="1" err="1">
                <a:latin typeface="Courier New" panose="02070309020205020404" pitchFamily="49" charset="0"/>
                <a:cs typeface="Courier New" panose="02070309020205020404" pitchFamily="49" charset="0"/>
              </a:rPr>
              <a:t>endmethod</a:t>
            </a: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err="1">
                <a:latin typeface="Courier New" panose="02070309020205020404" pitchFamily="49" charset="0"/>
                <a:cs typeface="Courier New" panose="02070309020205020404" pitchFamily="49" charset="0"/>
              </a:rPr>
              <a:t>endmodule</a:t>
            </a: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049A2F-EFD4-4A14-9CC1-1FA5B01AD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186F26-1274-4D65-BDB7-D58AB2F95C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2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809625" y="1470025"/>
            <a:ext cx="7943849" cy="46513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400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4000">
                <a:solidFill>
                  <a:schemeClr val="tx2"/>
                </a:solidFill>
              </a:rPr>
              <a:t>Folded “Combinational” circuits</a:t>
            </a:r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CC8E60-124A-4236-A4F7-F1538A06017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1FFB7-A286-4D33-8C36-0924B41107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2DBA8F0E-D6DA-4224-82EA-C9BF982C3C97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525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57DEB-7BC8-301E-F461-B81ABD3CC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Verdana"/>
              </a:rPr>
              <a:t>Github</a:t>
            </a:r>
            <a:r>
              <a:rPr lang="en-US" dirty="0">
                <a:ea typeface="Verdana"/>
              </a:rPr>
              <a:t> classroom lab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FAA9C-0DC4-CF03-C0A9-612C74D25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+mn-lt"/>
                <a:cs typeface="+mn-lt"/>
              </a:rPr>
              <a:t>https://classroom.github.com/a/ZA44tux2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A3000-7B66-1776-F698-F323433D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3D44DC-FB0B-3F6B-E696-69FBC92194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071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Expressing a loop using registers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60779" y="1522862"/>
            <a:ext cx="2836655" cy="169801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-96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int</a:t>
            </a: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 s = s0;</a:t>
            </a:r>
          </a:p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-96" charset="2"/>
              <a:buNone/>
              <a:tabLst/>
              <a:defRPr/>
            </a:pP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while (p(</a:t>
            </a:r>
            <a:r>
              <a:rPr lang="en-US" kern="0" noProof="0">
                <a:latin typeface="+mn-lt"/>
                <a:cs typeface="Courier New" pitchFamily="49" charset="0"/>
              </a:rPr>
              <a:t>s</a:t>
            </a: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))</a:t>
            </a:r>
            <a:r>
              <a:rPr lang="en-US" kern="0">
                <a:latin typeface="+mn-lt"/>
                <a:cs typeface="Courier New" pitchFamily="49" charset="0"/>
              </a:rPr>
              <a:t> </a:t>
            </a: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{</a:t>
            </a:r>
            <a:b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</a:b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     s = f(s);     </a:t>
            </a:r>
            <a:b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</a:b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  </a:t>
            </a:r>
            <a:r>
              <a:rPr lang="en-US" kern="0">
                <a:latin typeface="+mn-lt"/>
                <a:cs typeface="Courier New" pitchFamily="49" charset="0"/>
              </a:rPr>
              <a:t>}</a:t>
            </a:r>
            <a:b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</a:b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ourier New" pitchFamily="49" charset="0"/>
              </a:rPr>
              <a:t>return s;       </a:t>
            </a:r>
            <a:r>
              <a:rPr kumimoji="0" lang="en-US" sz="200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cs typeface="Courier New" pitchFamily="49" charset="0"/>
              </a:rPr>
              <a:t>C-code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020261" y="4938837"/>
            <a:ext cx="268695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err="1">
                <a:solidFill>
                  <a:srgbClr val="FF0000"/>
                </a:solidFill>
              </a:rPr>
              <a:t>sel</a:t>
            </a:r>
            <a:r>
              <a:rPr lang="en-US" sz="1800"/>
              <a:t> = start</a:t>
            </a:r>
          </a:p>
          <a:p>
            <a:pPr>
              <a:buNone/>
            </a:pPr>
            <a:r>
              <a:rPr lang="en-US" sz="1800">
                <a:solidFill>
                  <a:srgbClr val="FF0000"/>
                </a:solidFill>
              </a:rPr>
              <a:t>en </a:t>
            </a:r>
            <a:r>
              <a:rPr lang="en-US" sz="1800"/>
              <a:t> = start | </a:t>
            </a:r>
            <a:r>
              <a:rPr lang="en-US" sz="1800" err="1"/>
              <a:t>notDone</a:t>
            </a:r>
            <a:endParaRPr lang="en-US" sz="1800"/>
          </a:p>
        </p:txBody>
      </p:sp>
      <p:grpSp>
        <p:nvGrpSpPr>
          <p:cNvPr id="5" name="Group 4"/>
          <p:cNvGrpSpPr/>
          <p:nvPr/>
        </p:nvGrpSpPr>
        <p:grpSpPr>
          <a:xfrm>
            <a:off x="1959524" y="5219094"/>
            <a:ext cx="1266526" cy="319620"/>
            <a:chOff x="3240026" y="4806697"/>
            <a:chExt cx="1266526" cy="319620"/>
          </a:xfrm>
        </p:grpSpPr>
        <p:grpSp>
          <p:nvGrpSpPr>
            <p:cNvPr id="63" name="Group 62"/>
            <p:cNvGrpSpPr/>
            <p:nvPr/>
          </p:nvGrpSpPr>
          <p:grpSpPr>
            <a:xfrm>
              <a:off x="3557095" y="4806697"/>
              <a:ext cx="949457" cy="319620"/>
              <a:chOff x="1339353" y="4041770"/>
              <a:chExt cx="473976" cy="319620"/>
            </a:xfrm>
            <a:solidFill>
              <a:schemeClr val="accent1"/>
            </a:solidFill>
          </p:grpSpPr>
          <p:sp>
            <p:nvSpPr>
              <p:cNvPr id="64" name="Rectangle 63"/>
              <p:cNvSpPr>
                <a:spLocks noChangeArrowheads="1"/>
              </p:cNvSpPr>
              <p:nvPr/>
            </p:nvSpPr>
            <p:spPr bwMode="auto">
              <a:xfrm>
                <a:off x="1339353" y="4041770"/>
                <a:ext cx="473976" cy="319620"/>
              </a:xfrm>
              <a:prstGeom prst="rect">
                <a:avLst/>
              </a:prstGeom>
              <a:grpFill/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400"/>
                  <a:t>s</a:t>
                </a:r>
              </a:p>
            </p:txBody>
          </p:sp>
          <p:grpSp>
            <p:nvGrpSpPr>
              <p:cNvPr id="65" name="Group 31"/>
              <p:cNvGrpSpPr>
                <a:grpSpLocks/>
              </p:cNvGrpSpPr>
              <p:nvPr/>
            </p:nvGrpSpPr>
            <p:grpSpPr bwMode="auto">
              <a:xfrm>
                <a:off x="1350874" y="4054250"/>
                <a:ext cx="101142" cy="290356"/>
                <a:chOff x="7256879" y="1927436"/>
                <a:chExt cx="300908" cy="310332"/>
              </a:xfrm>
              <a:grpFill/>
            </p:grpSpPr>
            <p:cxnSp>
              <p:nvCxnSpPr>
                <p:cNvPr id="66" name="Straight Connector 37"/>
                <p:cNvCxnSpPr>
                  <a:cxnSpLocks noChangeShapeType="1"/>
                </p:cNvCxnSpPr>
                <p:nvPr/>
              </p:nvCxnSpPr>
              <p:spPr bwMode="auto">
                <a:xfrm>
                  <a:off x="7256879" y="1927436"/>
                  <a:ext cx="295273" cy="147284"/>
                </a:xfrm>
                <a:prstGeom prst="line">
                  <a:avLst/>
                </a:prstGeom>
                <a:grpFill/>
                <a:ln w="12700" algn="ctr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67" name="Straight Connector 38"/>
                <p:cNvCxnSpPr>
                  <a:cxnSpLocks noChangeShapeType="1"/>
                </p:cNvCxnSpPr>
                <p:nvPr/>
              </p:nvCxnSpPr>
              <p:spPr bwMode="auto">
                <a:xfrm flipV="1">
                  <a:off x="7260467" y="2065489"/>
                  <a:ext cx="297320" cy="172279"/>
                </a:xfrm>
                <a:prstGeom prst="line">
                  <a:avLst/>
                </a:prstGeom>
                <a:grpFill/>
                <a:ln w="12700" algn="ctr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</p:grpSp>
        </p:grpSp>
        <p:cxnSp>
          <p:nvCxnSpPr>
            <p:cNvPr id="81" name="Straight Arrow Connector 80"/>
            <p:cNvCxnSpPr/>
            <p:nvPr/>
          </p:nvCxnSpPr>
          <p:spPr bwMode="auto">
            <a:xfrm flipV="1">
              <a:off x="3240026" y="4965452"/>
              <a:ext cx="319634" cy="794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829782" y="3957528"/>
            <a:ext cx="2667652" cy="1844764"/>
            <a:chOff x="829782" y="3957528"/>
            <a:chExt cx="2667652" cy="1844764"/>
          </a:xfrm>
        </p:grpSpPr>
        <p:sp>
          <p:nvSpPr>
            <p:cNvPr id="42" name="Rectangle 13"/>
            <p:cNvSpPr>
              <a:spLocks noChangeArrowheads="1"/>
            </p:cNvSpPr>
            <p:nvPr/>
          </p:nvSpPr>
          <p:spPr bwMode="auto">
            <a:xfrm>
              <a:off x="829782" y="4541135"/>
              <a:ext cx="713048" cy="29051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p</a:t>
              </a:r>
            </a:p>
          </p:txBody>
        </p:sp>
        <p:cxnSp>
          <p:nvCxnSpPr>
            <p:cNvPr id="51" name="Straight Arrow Connector 230"/>
            <p:cNvCxnSpPr>
              <a:cxnSpLocks noChangeShapeType="1"/>
            </p:cNvCxnSpPr>
            <p:nvPr/>
          </p:nvCxnSpPr>
          <p:spPr bwMode="auto">
            <a:xfrm>
              <a:off x="1167755" y="4851156"/>
              <a:ext cx="1239" cy="24235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</p:cxnSp>
        <p:sp>
          <p:nvSpPr>
            <p:cNvPr id="52" name="TextBox 102"/>
            <p:cNvSpPr txBox="1">
              <a:spLocks noChangeArrowheads="1"/>
            </p:cNvSpPr>
            <p:nvPr/>
          </p:nvSpPr>
          <p:spPr bwMode="auto">
            <a:xfrm>
              <a:off x="844065" y="5107220"/>
              <a:ext cx="946093" cy="286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 err="1"/>
                <a:t>notDone</a:t>
              </a:r>
              <a:endParaRPr lang="en-US" sz="140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093984" y="4165561"/>
              <a:ext cx="1133475" cy="1636731"/>
              <a:chOff x="3374486" y="3753164"/>
              <a:chExt cx="1133475" cy="1636731"/>
            </a:xfrm>
          </p:grpSpPr>
          <p:sp>
            <p:nvSpPr>
              <p:cNvPr id="68" name="AutoShape 10"/>
              <p:cNvSpPr>
                <a:spLocks noChangeArrowheads="1"/>
              </p:cNvSpPr>
              <p:nvPr/>
            </p:nvSpPr>
            <p:spPr bwMode="auto">
              <a:xfrm>
                <a:off x="3802564" y="4417765"/>
                <a:ext cx="428625" cy="144462"/>
              </a:xfrm>
              <a:prstGeom prst="flowChartManualOpera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</a:pPr>
                <a:endParaRPr lang="en-US"/>
              </a:p>
            </p:txBody>
          </p:sp>
          <p:cxnSp>
            <p:nvCxnSpPr>
              <p:cNvPr id="69" name="Straight Arrow Connector 230"/>
              <p:cNvCxnSpPr>
                <a:cxnSpLocks noChangeShapeType="1"/>
              </p:cNvCxnSpPr>
              <p:nvPr/>
            </p:nvCxnSpPr>
            <p:spPr bwMode="auto">
              <a:xfrm>
                <a:off x="4015637" y="4576820"/>
                <a:ext cx="1239" cy="242357"/>
              </a:xfrm>
              <a:prstGeom prst="straightConnector1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70" name="Straight Arrow Connector 230"/>
              <p:cNvCxnSpPr>
                <a:cxnSpLocks noChangeShapeType="1"/>
              </p:cNvCxnSpPr>
              <p:nvPr/>
            </p:nvCxnSpPr>
            <p:spPr bwMode="auto">
              <a:xfrm>
                <a:off x="4014398" y="5147538"/>
                <a:ext cx="0" cy="242357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71" name="Shape 256"/>
              <p:cNvCxnSpPr>
                <a:cxnSpLocks noChangeShapeType="1"/>
              </p:cNvCxnSpPr>
              <p:nvPr/>
            </p:nvCxnSpPr>
            <p:spPr bwMode="auto">
              <a:xfrm rot="5400000" flipH="1">
                <a:off x="3146679" y="4258627"/>
                <a:ext cx="1341965" cy="400236"/>
              </a:xfrm>
              <a:prstGeom prst="bentConnector5">
                <a:avLst>
                  <a:gd name="adj1" fmla="val -9904"/>
                  <a:gd name="adj2" fmla="val 217744"/>
                  <a:gd name="adj3" fmla="val 117035"/>
                </a:avLst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72" name="Oval 149"/>
              <p:cNvSpPr>
                <a:spLocks noChangeArrowheads="1"/>
              </p:cNvSpPr>
              <p:nvPr/>
            </p:nvSpPr>
            <p:spPr bwMode="auto">
              <a:xfrm>
                <a:off x="4122153" y="3753164"/>
                <a:ext cx="304734" cy="313763"/>
              </a:xfrm>
              <a:prstGeom prst="ellipse">
                <a:avLst/>
              </a:prstGeom>
              <a:noFill/>
              <a:ln w="25400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/>
                  <a:t>s0</a:t>
                </a:r>
              </a:p>
            </p:txBody>
          </p:sp>
          <p:cxnSp>
            <p:nvCxnSpPr>
              <p:cNvPr id="73" name="Elbow Connector 190"/>
              <p:cNvCxnSpPr>
                <a:cxnSpLocks noChangeShapeType="1"/>
                <a:stCxn id="72" idx="4"/>
              </p:cNvCxnSpPr>
              <p:nvPr/>
            </p:nvCxnSpPr>
            <p:spPr bwMode="auto">
              <a:xfrm rot="5400000">
                <a:off x="4022667" y="4165912"/>
                <a:ext cx="350838" cy="152868"/>
              </a:xfrm>
              <a:prstGeom prst="bentConnector3">
                <a:avLst>
                  <a:gd name="adj1" fmla="val 41855"/>
                </a:avLst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75" name="TextBox 74"/>
              <p:cNvSpPr txBox="1"/>
              <p:nvPr/>
            </p:nvSpPr>
            <p:spPr>
              <a:xfrm>
                <a:off x="3374486" y="3784352"/>
                <a:ext cx="485309" cy="2862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US" sz="1400"/>
                  <a:t>f</a:t>
                </a:r>
              </a:p>
            </p:txBody>
          </p:sp>
          <p:cxnSp>
            <p:nvCxnSpPr>
              <p:cNvPr id="76" name="Elbow Connector 190"/>
              <p:cNvCxnSpPr>
                <a:cxnSpLocks noChangeShapeType="1"/>
              </p:cNvCxnSpPr>
              <p:nvPr/>
            </p:nvCxnSpPr>
            <p:spPr bwMode="auto">
              <a:xfrm rot="16200000" flipH="1">
                <a:off x="3708342" y="4165912"/>
                <a:ext cx="350838" cy="152868"/>
              </a:xfrm>
              <a:prstGeom prst="bentConnector3">
                <a:avLst>
                  <a:gd name="adj1" fmla="val 41855"/>
                </a:avLst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78" name="Straight Arrow Connector 77"/>
              <p:cNvCxnSpPr/>
              <p:nvPr/>
            </p:nvCxnSpPr>
            <p:spPr bwMode="auto">
              <a:xfrm flipH="1" flipV="1">
                <a:off x="4188327" y="4489202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  <p:sp>
          <p:nvSpPr>
            <p:cNvPr id="79" name="TextBox 78"/>
            <p:cNvSpPr txBox="1"/>
            <p:nvPr/>
          </p:nvSpPr>
          <p:spPr>
            <a:xfrm>
              <a:off x="3027434" y="4834924"/>
              <a:ext cx="470000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 err="1">
                  <a:solidFill>
                    <a:srgbClr val="FF0000"/>
                  </a:solidFill>
                </a:rPr>
                <a:t>sel</a:t>
              </a:r>
              <a:endParaRPr lang="en-US" sz="1600">
                <a:solidFill>
                  <a:srgbClr val="FF0000"/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1860058" y="5320699"/>
              <a:ext cx="436338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>
                  <a:solidFill>
                    <a:srgbClr val="FF0000"/>
                  </a:solidFill>
                </a:rPr>
                <a:t>en</a:t>
              </a:r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1177673" y="3957528"/>
              <a:ext cx="661182" cy="569742"/>
            </a:xfrm>
            <a:custGeom>
              <a:avLst/>
              <a:gdLst>
                <a:gd name="connsiteX0" fmla="*/ 661182 w 661182"/>
                <a:gd name="connsiteY0" fmla="*/ 7034 h 569742"/>
                <a:gd name="connsiteX1" fmla="*/ 0 w 661182"/>
                <a:gd name="connsiteY1" fmla="*/ 0 h 569742"/>
                <a:gd name="connsiteX2" fmla="*/ 7034 w 661182"/>
                <a:gd name="connsiteY2" fmla="*/ 569742 h 569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1182" h="569742">
                  <a:moveTo>
                    <a:pt x="661182" y="7034"/>
                  </a:moveTo>
                  <a:lnTo>
                    <a:pt x="0" y="0"/>
                  </a:lnTo>
                  <a:cubicBezTo>
                    <a:pt x="2345" y="189914"/>
                    <a:pt x="4689" y="379828"/>
                    <a:pt x="7034" y="569742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3684961" y="1069431"/>
            <a:ext cx="5107745" cy="3303093"/>
          </a:xfrm>
        </p:spPr>
        <p:txBody>
          <a:bodyPr/>
          <a:lstStyle/>
          <a:p>
            <a:r>
              <a:rPr lang="en-US" sz="2000"/>
              <a:t>Such a loop cannot be implemented by elaborating/unfolding because the number of iterations is input-data dependent</a:t>
            </a:r>
          </a:p>
          <a:p>
            <a:r>
              <a:rPr lang="en-US" sz="2000"/>
              <a:t>A register is needed to hold s from one iteration to the next</a:t>
            </a:r>
          </a:p>
          <a:p>
            <a:r>
              <a:rPr lang="en-US" sz="2000"/>
              <a:t>s has to be initialized when the computation starts, and updated every cycle until the computation terminates</a:t>
            </a:r>
          </a:p>
          <a:p>
            <a:endParaRPr lang="en-US" sz="200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A97B-4FA1-4C62-988D-99E210947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DE99E8C-6E45-4899-BB89-5D42536C6F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3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build="p" autoUpdateAnimBg="0"/>
      <p:bldP spid="62" grpId="1" build="allAtOnce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11944"/>
            <a:ext cx="7772400" cy="1143000"/>
          </a:xfrm>
        </p:spPr>
        <p:txBody>
          <a:bodyPr/>
          <a:lstStyle/>
          <a:p>
            <a:r>
              <a:rPr lang="en-US" sz="3600"/>
              <a:t>Expressing a “loop computation” in BSV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538131" y="5896477"/>
            <a:ext cx="2686954" cy="6601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err="1">
                <a:solidFill>
                  <a:srgbClr val="FF0000"/>
                </a:solidFill>
              </a:rPr>
              <a:t>sel</a:t>
            </a:r>
            <a:r>
              <a:rPr lang="en-US" sz="1800"/>
              <a:t> = start</a:t>
            </a:r>
          </a:p>
          <a:p>
            <a:pPr>
              <a:buNone/>
            </a:pPr>
            <a:r>
              <a:rPr lang="en-US" sz="1800">
                <a:solidFill>
                  <a:srgbClr val="FF0000"/>
                </a:solidFill>
              </a:rPr>
              <a:t>en </a:t>
            </a:r>
            <a:r>
              <a:rPr lang="en-US" sz="1800"/>
              <a:t> = start | </a:t>
            </a:r>
            <a:r>
              <a:rPr lang="en-US" sz="1800" err="1"/>
              <a:t>notDone</a:t>
            </a:r>
            <a:endParaRPr lang="en-US" sz="1800"/>
          </a:p>
        </p:txBody>
      </p:sp>
      <p:sp>
        <p:nvSpPr>
          <p:cNvPr id="11" name="TextBox 10"/>
          <p:cNvSpPr txBox="1"/>
          <p:nvPr/>
        </p:nvSpPr>
        <p:spPr>
          <a:xfrm>
            <a:off x="4828788" y="1581963"/>
            <a:ext cx="3570208" cy="1938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err="1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>
                <a:latin typeface="Courier New" pitchFamily="49" charset="0"/>
                <a:cs typeface="Courier New" pitchFamily="49" charset="0"/>
              </a:rPr>
              <a:t>#(t) s &lt;- </a:t>
            </a:r>
            <a:r>
              <a:rPr lang="en-US" err="1">
                <a:latin typeface="Courier New" pitchFamily="49" charset="0"/>
                <a:cs typeface="Courier New" pitchFamily="49" charset="0"/>
              </a:rPr>
              <a:t>mkRegU</a:t>
            </a:r>
            <a:r>
              <a:rPr lang="en-US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>
              <a:spcBef>
                <a:spcPts val="0"/>
              </a:spcBef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rule </a:t>
            </a:r>
            <a:r>
              <a:rPr lang="en-US">
                <a:latin typeface="Courier New" pitchFamily="49" charset="0"/>
                <a:cs typeface="Courier New" pitchFamily="49" charset="0"/>
              </a:rPr>
              <a:t>step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>
              <a:spcBef>
                <a:spcPts val="0"/>
              </a:spcBef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>
                <a:latin typeface="Courier New" pitchFamily="49" charset="0"/>
                <a:cs typeface="Courier New" pitchFamily="49" charset="0"/>
              </a:rPr>
              <a:t>(p(s))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begin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     s &lt;= f(s);</a:t>
            </a:r>
          </a:p>
          <a:p>
            <a:pPr marL="0">
              <a:spcBef>
                <a:spcPts val="0"/>
              </a:spcBef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end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 b="1" err="1">
                <a:latin typeface="Courier New" pitchFamily="49" charset="0"/>
                <a:cs typeface="Courier New" pitchFamily="49" charset="0"/>
              </a:rPr>
              <a:t>endrule</a:t>
            </a:r>
            <a:endParaRPr lang="en-US"/>
          </a:p>
        </p:txBody>
      </p: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626392" y="1535083"/>
            <a:ext cx="3947267" cy="3323780"/>
          </a:xfrm>
        </p:spPr>
        <p:txBody>
          <a:bodyPr/>
          <a:lstStyle/>
          <a:p>
            <a:r>
              <a:rPr lang="en-US" sz="2000"/>
              <a:t>When the rule executes:</a:t>
            </a:r>
          </a:p>
          <a:p>
            <a:pPr lvl="1"/>
            <a:r>
              <a:rPr lang="en-US" sz="1600"/>
              <a:t>the register s is read at the beginning of a clock cycle</a:t>
            </a:r>
          </a:p>
          <a:p>
            <a:pPr lvl="1"/>
            <a:r>
              <a:rPr lang="en-US" sz="1600"/>
              <a:t>computations to evaluate the next value of the register and the </a:t>
            </a:r>
            <a:r>
              <a:rPr lang="en-US" sz="1600" err="1"/>
              <a:t>s</a:t>
            </a:r>
            <a:r>
              <a:rPr lang="en-US" sz="1600" baseline="-25000" err="1"/>
              <a:t>en</a:t>
            </a:r>
            <a:r>
              <a:rPr lang="en-US" sz="1600"/>
              <a:t> are performed</a:t>
            </a:r>
          </a:p>
          <a:p>
            <a:pPr lvl="1"/>
            <a:r>
              <a:rPr lang="en-US" sz="1600"/>
              <a:t>If </a:t>
            </a:r>
            <a:r>
              <a:rPr lang="en-US" sz="1600" err="1"/>
              <a:t>s</a:t>
            </a:r>
            <a:r>
              <a:rPr lang="en-US" sz="1600" baseline="-25000" err="1"/>
              <a:t>en</a:t>
            </a:r>
            <a:r>
              <a:rPr lang="en-US" sz="1600"/>
              <a:t> is True then s is updated at the end of the clock cycle </a:t>
            </a:r>
          </a:p>
          <a:p>
            <a:r>
              <a:rPr lang="en-US" sz="2000"/>
              <a:t>A mux is needed to initialize the register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5523848" y="3841766"/>
            <a:ext cx="2667652" cy="1844764"/>
            <a:chOff x="1333198" y="3819380"/>
            <a:chExt cx="2667652" cy="1844764"/>
          </a:xfrm>
        </p:grpSpPr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1333198" y="4402987"/>
              <a:ext cx="713048" cy="29051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/>
                <a:t>p</a:t>
              </a:r>
            </a:p>
          </p:txBody>
        </p:sp>
        <p:cxnSp>
          <p:nvCxnSpPr>
            <p:cNvPr id="74" name="Straight Arrow Connector 230"/>
            <p:cNvCxnSpPr>
              <a:cxnSpLocks noChangeShapeType="1"/>
            </p:cNvCxnSpPr>
            <p:nvPr/>
          </p:nvCxnSpPr>
          <p:spPr bwMode="auto">
            <a:xfrm>
              <a:off x="1671171" y="4713008"/>
              <a:ext cx="1239" cy="24235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</p:cxnSp>
        <p:sp>
          <p:nvSpPr>
            <p:cNvPr id="77" name="TextBox 102"/>
            <p:cNvSpPr txBox="1">
              <a:spLocks noChangeArrowheads="1"/>
            </p:cNvSpPr>
            <p:nvPr/>
          </p:nvSpPr>
          <p:spPr bwMode="auto">
            <a:xfrm>
              <a:off x="1347481" y="4969072"/>
              <a:ext cx="946093" cy="286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400" err="1"/>
                <a:t>notDone</a:t>
              </a:r>
              <a:endParaRPr lang="en-US" sz="1400"/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2597400" y="4027413"/>
              <a:ext cx="1133475" cy="1636731"/>
              <a:chOff x="3374486" y="3753164"/>
              <a:chExt cx="1133475" cy="1636731"/>
            </a:xfrm>
          </p:grpSpPr>
          <p:sp>
            <p:nvSpPr>
              <p:cNvPr id="93" name="AutoShape 10"/>
              <p:cNvSpPr>
                <a:spLocks noChangeArrowheads="1"/>
              </p:cNvSpPr>
              <p:nvPr/>
            </p:nvSpPr>
            <p:spPr bwMode="auto">
              <a:xfrm>
                <a:off x="3802564" y="4417765"/>
                <a:ext cx="428625" cy="144462"/>
              </a:xfrm>
              <a:prstGeom prst="flowChartManualOpera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</a:pPr>
                <a:endParaRPr lang="en-US"/>
              </a:p>
            </p:txBody>
          </p:sp>
          <p:cxnSp>
            <p:nvCxnSpPr>
              <p:cNvPr id="94" name="Straight Arrow Connector 230"/>
              <p:cNvCxnSpPr>
                <a:cxnSpLocks noChangeShapeType="1"/>
              </p:cNvCxnSpPr>
              <p:nvPr/>
            </p:nvCxnSpPr>
            <p:spPr bwMode="auto">
              <a:xfrm>
                <a:off x="4015637" y="4576820"/>
                <a:ext cx="1239" cy="242357"/>
              </a:xfrm>
              <a:prstGeom prst="straightConnector1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95" name="Straight Arrow Connector 230"/>
              <p:cNvCxnSpPr>
                <a:cxnSpLocks noChangeShapeType="1"/>
              </p:cNvCxnSpPr>
              <p:nvPr/>
            </p:nvCxnSpPr>
            <p:spPr bwMode="auto">
              <a:xfrm>
                <a:off x="4014398" y="5147538"/>
                <a:ext cx="0" cy="242357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96" name="Shape 256"/>
              <p:cNvCxnSpPr>
                <a:cxnSpLocks noChangeShapeType="1"/>
              </p:cNvCxnSpPr>
              <p:nvPr/>
            </p:nvCxnSpPr>
            <p:spPr bwMode="auto">
              <a:xfrm rot="5400000" flipH="1">
                <a:off x="3146679" y="4258627"/>
                <a:ext cx="1341965" cy="400236"/>
              </a:xfrm>
              <a:prstGeom prst="bentConnector5">
                <a:avLst>
                  <a:gd name="adj1" fmla="val -9904"/>
                  <a:gd name="adj2" fmla="val 217744"/>
                  <a:gd name="adj3" fmla="val 117035"/>
                </a:avLst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97" name="Oval 149"/>
              <p:cNvSpPr>
                <a:spLocks noChangeArrowheads="1"/>
              </p:cNvSpPr>
              <p:nvPr/>
            </p:nvSpPr>
            <p:spPr bwMode="auto">
              <a:xfrm>
                <a:off x="4122153" y="3753164"/>
                <a:ext cx="304734" cy="313763"/>
              </a:xfrm>
              <a:prstGeom prst="ellipse">
                <a:avLst/>
              </a:prstGeom>
              <a:noFill/>
              <a:ln w="25400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/>
                  <a:t>s0</a:t>
                </a:r>
              </a:p>
            </p:txBody>
          </p:sp>
          <p:cxnSp>
            <p:nvCxnSpPr>
              <p:cNvPr id="98" name="Elbow Connector 190"/>
              <p:cNvCxnSpPr>
                <a:cxnSpLocks noChangeShapeType="1"/>
                <a:stCxn id="97" idx="4"/>
              </p:cNvCxnSpPr>
              <p:nvPr/>
            </p:nvCxnSpPr>
            <p:spPr bwMode="auto">
              <a:xfrm rot="5400000">
                <a:off x="4022667" y="4165912"/>
                <a:ext cx="350838" cy="152868"/>
              </a:xfrm>
              <a:prstGeom prst="bentConnector3">
                <a:avLst>
                  <a:gd name="adj1" fmla="val 41855"/>
                </a:avLst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99" name="TextBox 98"/>
              <p:cNvSpPr txBox="1"/>
              <p:nvPr/>
            </p:nvSpPr>
            <p:spPr>
              <a:xfrm>
                <a:off x="3374486" y="3784352"/>
                <a:ext cx="485309" cy="2862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US" sz="1400"/>
                  <a:t>f</a:t>
                </a:r>
              </a:p>
            </p:txBody>
          </p:sp>
          <p:cxnSp>
            <p:nvCxnSpPr>
              <p:cNvPr id="100" name="Elbow Connector 190"/>
              <p:cNvCxnSpPr>
                <a:cxnSpLocks noChangeShapeType="1"/>
              </p:cNvCxnSpPr>
              <p:nvPr/>
            </p:nvCxnSpPr>
            <p:spPr bwMode="auto">
              <a:xfrm rot="16200000" flipH="1">
                <a:off x="3708342" y="4165912"/>
                <a:ext cx="350838" cy="152868"/>
              </a:xfrm>
              <a:prstGeom prst="bentConnector3">
                <a:avLst>
                  <a:gd name="adj1" fmla="val 41855"/>
                </a:avLst>
              </a:prstGeom>
              <a:noFill/>
              <a:ln w="1905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cxnSp>
            <p:nvCxnSpPr>
              <p:cNvPr id="101" name="Straight Arrow Connector 100"/>
              <p:cNvCxnSpPr/>
              <p:nvPr/>
            </p:nvCxnSpPr>
            <p:spPr bwMode="auto">
              <a:xfrm flipH="1" flipV="1">
                <a:off x="4188327" y="4489202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  <p:sp>
          <p:nvSpPr>
            <p:cNvPr id="83" name="TextBox 82"/>
            <p:cNvSpPr txBox="1"/>
            <p:nvPr/>
          </p:nvSpPr>
          <p:spPr>
            <a:xfrm>
              <a:off x="3530850" y="4696776"/>
              <a:ext cx="470000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 err="1">
                  <a:solidFill>
                    <a:srgbClr val="FF0000"/>
                  </a:solidFill>
                </a:rPr>
                <a:t>sel</a:t>
              </a:r>
              <a:endParaRPr lang="en-US" sz="1600">
                <a:solidFill>
                  <a:srgbClr val="FF0000"/>
                </a:solidFill>
              </a:endParaRPr>
            </a:p>
          </p:txBody>
        </p:sp>
        <p:grpSp>
          <p:nvGrpSpPr>
            <p:cNvPr id="84" name="Group 83"/>
            <p:cNvGrpSpPr/>
            <p:nvPr/>
          </p:nvGrpSpPr>
          <p:grpSpPr>
            <a:xfrm>
              <a:off x="2462940" y="5080946"/>
              <a:ext cx="1266526" cy="319620"/>
              <a:chOff x="3240026" y="4806697"/>
              <a:chExt cx="1266526" cy="319620"/>
            </a:xfrm>
          </p:grpSpPr>
          <p:grpSp>
            <p:nvGrpSpPr>
              <p:cNvPr id="87" name="Group 86"/>
              <p:cNvGrpSpPr/>
              <p:nvPr/>
            </p:nvGrpSpPr>
            <p:grpSpPr>
              <a:xfrm>
                <a:off x="3557095" y="4806697"/>
                <a:ext cx="949457" cy="319620"/>
                <a:chOff x="1339353" y="4041770"/>
                <a:chExt cx="473976" cy="319620"/>
              </a:xfrm>
              <a:solidFill>
                <a:schemeClr val="accent1"/>
              </a:solidFill>
            </p:grpSpPr>
            <p:sp>
              <p:nvSpPr>
                <p:cNvPr id="89" name="Rectangle 88"/>
                <p:cNvSpPr>
                  <a:spLocks noChangeArrowheads="1"/>
                </p:cNvSpPr>
                <p:nvPr/>
              </p:nvSpPr>
              <p:spPr bwMode="auto">
                <a:xfrm>
                  <a:off x="1339353" y="4041770"/>
                  <a:ext cx="473976" cy="319620"/>
                </a:xfrm>
                <a:prstGeom prst="rect">
                  <a:avLst/>
                </a:prstGeom>
                <a:grpFill/>
                <a:ln w="127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400"/>
                    <a:t>s</a:t>
                  </a:r>
                </a:p>
              </p:txBody>
            </p:sp>
            <p:grpSp>
              <p:nvGrpSpPr>
                <p:cNvPr id="90" name="Group 31"/>
                <p:cNvGrpSpPr>
                  <a:grpSpLocks/>
                </p:cNvGrpSpPr>
                <p:nvPr/>
              </p:nvGrpSpPr>
              <p:grpSpPr bwMode="auto">
                <a:xfrm>
                  <a:off x="1350874" y="4054250"/>
                  <a:ext cx="101142" cy="290356"/>
                  <a:chOff x="7256879" y="1927436"/>
                  <a:chExt cx="300908" cy="310332"/>
                </a:xfrm>
                <a:grpFill/>
              </p:grpSpPr>
              <p:cxnSp>
                <p:nvCxnSpPr>
                  <p:cNvPr id="91" name="Straight Connector 3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256879" y="1927436"/>
                    <a:ext cx="295273" cy="147284"/>
                  </a:xfrm>
                  <a:prstGeom prst="line">
                    <a:avLst/>
                  </a:prstGeom>
                  <a:grpFill/>
                  <a:ln w="12700" algn="ctr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92" name="Straight Connector 38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260467" y="2065489"/>
                    <a:ext cx="297320" cy="172279"/>
                  </a:xfrm>
                  <a:prstGeom prst="line">
                    <a:avLst/>
                  </a:prstGeom>
                  <a:grpFill/>
                  <a:ln w="12700" algn="ctr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</p:cxnSp>
            </p:grpSp>
          </p:grpSp>
          <p:cxnSp>
            <p:nvCxnSpPr>
              <p:cNvPr id="88" name="Straight Arrow Connector 87"/>
              <p:cNvCxnSpPr/>
              <p:nvPr/>
            </p:nvCxnSpPr>
            <p:spPr bwMode="auto">
              <a:xfrm flipV="1">
                <a:off x="3240026" y="4965452"/>
                <a:ext cx="319634" cy="79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  <p:sp>
          <p:nvSpPr>
            <p:cNvPr id="85" name="TextBox 84"/>
            <p:cNvSpPr txBox="1"/>
            <p:nvPr/>
          </p:nvSpPr>
          <p:spPr>
            <a:xfrm>
              <a:off x="2363474" y="5182551"/>
              <a:ext cx="436338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>
                  <a:solidFill>
                    <a:srgbClr val="FF0000"/>
                  </a:solidFill>
                </a:rPr>
                <a:t>en</a:t>
              </a:r>
            </a:p>
          </p:txBody>
        </p:sp>
        <p:sp>
          <p:nvSpPr>
            <p:cNvPr id="86" name="Freeform 85"/>
            <p:cNvSpPr/>
            <p:nvPr/>
          </p:nvSpPr>
          <p:spPr bwMode="auto">
            <a:xfrm>
              <a:off x="1681089" y="3819380"/>
              <a:ext cx="661182" cy="569742"/>
            </a:xfrm>
            <a:custGeom>
              <a:avLst/>
              <a:gdLst>
                <a:gd name="connsiteX0" fmla="*/ 661182 w 661182"/>
                <a:gd name="connsiteY0" fmla="*/ 7034 h 569742"/>
                <a:gd name="connsiteX1" fmla="*/ 0 w 661182"/>
                <a:gd name="connsiteY1" fmla="*/ 0 h 569742"/>
                <a:gd name="connsiteX2" fmla="*/ 7034 w 661182"/>
                <a:gd name="connsiteY2" fmla="*/ 569742 h 569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1182" h="569742">
                  <a:moveTo>
                    <a:pt x="661182" y="7034"/>
                  </a:moveTo>
                  <a:lnTo>
                    <a:pt x="0" y="0"/>
                  </a:lnTo>
                  <a:cubicBezTo>
                    <a:pt x="2345" y="189914"/>
                    <a:pt x="4689" y="379828"/>
                    <a:pt x="7034" y="569742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348899" y="5114836"/>
            <a:ext cx="3429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How should this circuit be packaged for proper use?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39BAC-71C3-3AB6-F429-2EDA272947F9}"/>
              </a:ext>
            </a:extLst>
          </p:cNvPr>
          <p:cNvSpPr txBox="1"/>
          <p:nvPr/>
        </p:nvSpPr>
        <p:spPr>
          <a:xfrm>
            <a:off x="6351385" y="3163942"/>
            <a:ext cx="21531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omic Sans MS" panose="030F0702030302020204" pitchFamily="66" charset="0"/>
              </a:rPr>
              <a:t>No “loop” syntax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E23A40-5380-46CE-BE5B-74BB11708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FEA77EC-5CD4-46BB-B722-E58E2600D0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build="p"/>
      <p:bldP spid="6" grpId="0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4A514-75B7-C921-EC25-4765C8600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Takeaway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0126F-734D-0FB8-DE4D-FC7AC87DC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6383"/>
            <a:ext cx="7772400" cy="4114800"/>
          </a:xfrm>
        </p:spPr>
        <p:txBody>
          <a:bodyPr/>
          <a:lstStyle/>
          <a:p>
            <a:r>
              <a:rPr lang="en-US" sz="2400"/>
              <a:t>Sequential circuits are the essence of digital design; BSV provides a new and very different way of designing such circuits based on atomic actions and modules</a:t>
            </a:r>
          </a:p>
          <a:p>
            <a:r>
              <a:rPr lang="en-US" sz="2400"/>
              <a:t>Modules provide composability constrained by types </a:t>
            </a:r>
          </a:p>
          <a:p>
            <a:r>
              <a:rPr lang="en-US" sz="2400"/>
              <a:t>Modules also provide flexibility in implementation constrained by interface definitions</a:t>
            </a:r>
          </a:p>
          <a:p>
            <a:r>
              <a:rPr lang="en-US" sz="2400"/>
              <a:t>Next,  we will study the concurrency issues in multi-rule systems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331781-B182-4290-A838-E7EF6532A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EFF2DD-E03D-4147-9D43-3DFD1FB221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68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Modulo-4 counter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575175" y="1857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54342" y="1705109"/>
          <a:ext cx="5016150" cy="2219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7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2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2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err="1"/>
                        <a:t>Prev</a:t>
                      </a:r>
                      <a:r>
                        <a:rPr lang="en-US" b="0"/>
                        <a:t> State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0" err="1"/>
                        <a:t>NextState</a:t>
                      </a:r>
                      <a:endParaRPr lang="en-US" b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>
                          <a:solidFill>
                            <a:schemeClr val="bg1"/>
                          </a:solidFill>
                        </a:rPr>
                        <a:t>q1q0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err="1">
                          <a:solidFill>
                            <a:schemeClr val="bg1"/>
                          </a:solidFill>
                        </a:rPr>
                        <a:t>inc</a:t>
                      </a:r>
                      <a:r>
                        <a:rPr lang="en-US" b="0" baseline="0">
                          <a:solidFill>
                            <a:schemeClr val="bg1"/>
                          </a:solidFill>
                        </a:rPr>
                        <a:t> = 0</a:t>
                      </a:r>
                      <a:endParaRPr lang="en-US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err="1">
                          <a:solidFill>
                            <a:schemeClr val="bg1"/>
                          </a:solidFill>
                        </a:rPr>
                        <a:t>inc</a:t>
                      </a:r>
                      <a:r>
                        <a:rPr lang="en-US" b="0">
                          <a:solidFill>
                            <a:schemeClr val="bg1"/>
                          </a:solidFill>
                        </a:rPr>
                        <a:t> =</a:t>
                      </a:r>
                      <a:r>
                        <a:rPr lang="en-US" b="0" baseline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en-US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214">
                <a:tc>
                  <a:txBody>
                    <a:bodyPr/>
                    <a:lstStyle/>
                    <a:p>
                      <a:pPr algn="ctr"/>
                      <a:r>
                        <a:rPr lang="en-US" b="0"/>
                        <a:t>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/>
                        <a:t>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/>
                        <a:t>01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/>
                        <a:t>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/>
                        <a:t>10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/>
                        <a:t>11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71074" y="4403983"/>
            <a:ext cx="3953326" cy="17927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fontAlgn="ctr"/>
            <a:r>
              <a:rPr lang="fr-FR" b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fr-FR">
                <a:latin typeface="Courier New" panose="02070309020205020404" pitchFamily="49" charset="0"/>
                <a:cs typeface="Courier New" panose="02070309020205020404" pitchFamily="49" charset="0"/>
              </a:rPr>
              <a:t>[1:0] q1q0;</a:t>
            </a:r>
          </a:p>
          <a:p>
            <a:pPr fontAlgn="ctr"/>
            <a:r>
              <a:rPr lang="fr-FR" b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fr-FR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fr-FR" err="1"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fr-FR" baseline="3000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fr-FR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pPr lvl="1" fontAlgn="ctr"/>
            <a:r>
              <a:rPr lang="fr-FR">
                <a:latin typeface="Courier New" panose="02070309020205020404" pitchFamily="49" charset="0"/>
                <a:cs typeface="Courier New" panose="02070309020205020404" pitchFamily="49" charset="0"/>
              </a:rPr>
              <a:t>q1q0</a:t>
            </a:r>
            <a:r>
              <a:rPr lang="fr-FR" baseline="30000">
                <a:latin typeface="Courier New" panose="02070309020205020404" pitchFamily="49" charset="0"/>
                <a:cs typeface="Courier New" panose="02070309020205020404" pitchFamily="49" charset="0"/>
              </a:rPr>
              <a:t>(t+1)</a:t>
            </a:r>
            <a:r>
              <a:rPr lang="fr-FR">
                <a:latin typeface="Courier New" panose="02070309020205020404" pitchFamily="49" charset="0"/>
                <a:cs typeface="Courier New" panose="02070309020205020404" pitchFamily="49" charset="0"/>
              </a:rPr>
              <a:t> = q1q0</a:t>
            </a:r>
            <a:r>
              <a:rPr lang="fr-FR" baseline="3000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endParaRPr lang="fr-FR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fontAlgn="ctr"/>
            <a:r>
              <a:rPr lang="fr-FR" b="1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fr-FR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lvl="1" fontAlgn="ctr"/>
            <a:r>
              <a:rPr lang="fr-FR">
                <a:latin typeface="Courier New" panose="02070309020205020404" pitchFamily="49" charset="0"/>
                <a:cs typeface="Courier New" panose="02070309020205020404" pitchFamily="49" charset="0"/>
              </a:rPr>
              <a:t>q1q0</a:t>
            </a:r>
            <a:r>
              <a:rPr lang="fr-FR" baseline="30000">
                <a:latin typeface="Courier New" panose="02070309020205020404" pitchFamily="49" charset="0"/>
                <a:cs typeface="Courier New" panose="02070309020205020404" pitchFamily="49" charset="0"/>
              </a:rPr>
              <a:t>(t+1)</a:t>
            </a:r>
            <a:r>
              <a:rPr lang="fr-FR">
                <a:latin typeface="Courier New" panose="02070309020205020404" pitchFamily="49" charset="0"/>
                <a:cs typeface="Courier New" panose="02070309020205020404" pitchFamily="49" charset="0"/>
              </a:rPr>
              <a:t> = q1q0</a:t>
            </a:r>
            <a:r>
              <a:rPr lang="fr-FR" baseline="3000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fr-FR">
                <a:latin typeface="Courier New" panose="02070309020205020404" pitchFamily="49" charset="0"/>
                <a:cs typeface="Courier New" panose="02070309020205020404" pitchFamily="49" charset="0"/>
              </a:rPr>
              <a:t> + 1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baseline="300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066829" y="1470363"/>
            <a:ext cx="2636297" cy="2506433"/>
            <a:chOff x="1941514" y="2282981"/>
            <a:chExt cx="2636297" cy="2506433"/>
          </a:xfrm>
        </p:grpSpPr>
        <p:sp>
          <p:nvSpPr>
            <p:cNvPr id="13" name="Oval 12"/>
            <p:cNvSpPr/>
            <p:nvPr/>
          </p:nvSpPr>
          <p:spPr bwMode="auto">
            <a:xfrm>
              <a:off x="2242937" y="2715398"/>
              <a:ext cx="587829" cy="587829"/>
            </a:xfrm>
            <a:prstGeom prst="ellipse">
              <a:avLst/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None/>
                <a:tabLst/>
              </a:pPr>
              <a:r>
                <a:rPr lang="en-US" sz="1600">
                  <a:latin typeface="Verdana" pitchFamily="34" charset="0"/>
                </a:rPr>
                <a:t>00</a:t>
              </a: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3688560" y="2715398"/>
              <a:ext cx="587829" cy="587829"/>
            </a:xfrm>
            <a:prstGeom prst="ellipse">
              <a:avLst/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None/>
                <a:tabLst/>
              </a:pPr>
              <a:r>
                <a:rPr lang="en-US" sz="1600">
                  <a:latin typeface="Verdana" pitchFamily="34" charset="0"/>
                </a:rPr>
                <a:t>01</a:t>
              </a: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3688559" y="3860575"/>
              <a:ext cx="587829" cy="587829"/>
            </a:xfrm>
            <a:prstGeom prst="ellipse">
              <a:avLst/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None/>
                <a:tabLst/>
              </a:pPr>
              <a:r>
                <a:rPr lang="en-US" sz="1600">
                  <a:latin typeface="Verdana" pitchFamily="34" charset="0"/>
                </a:rPr>
                <a:t>10</a:t>
              </a: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2242937" y="3860574"/>
              <a:ext cx="587829" cy="587829"/>
            </a:xfrm>
            <a:prstGeom prst="ellipse">
              <a:avLst/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None/>
                <a:tabLst/>
              </a:pPr>
              <a:r>
                <a:rPr lang="en-US" sz="1600">
                  <a:latin typeface="Verdana" pitchFamily="34" charset="0"/>
                </a:rPr>
                <a:t>11</a:t>
              </a: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8" name="Straight Arrow Connector 17"/>
            <p:cNvCxnSpPr>
              <a:stCxn id="13" idx="6"/>
              <a:endCxn id="14" idx="2"/>
            </p:cNvCxnSpPr>
            <p:nvPr/>
          </p:nvCxnSpPr>
          <p:spPr bwMode="auto">
            <a:xfrm>
              <a:off x="2830766" y="3009313"/>
              <a:ext cx="857794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9" name="Straight Arrow Connector 18"/>
            <p:cNvCxnSpPr>
              <a:stCxn id="14" idx="4"/>
              <a:endCxn id="16" idx="0"/>
            </p:cNvCxnSpPr>
            <p:nvPr/>
          </p:nvCxnSpPr>
          <p:spPr bwMode="auto">
            <a:xfrm flipH="1">
              <a:off x="3982474" y="3303227"/>
              <a:ext cx="1" cy="557348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0" name="Straight Arrow Connector 19"/>
            <p:cNvCxnSpPr>
              <a:stCxn id="16" idx="2"/>
              <a:endCxn id="17" idx="6"/>
            </p:cNvCxnSpPr>
            <p:nvPr/>
          </p:nvCxnSpPr>
          <p:spPr bwMode="auto">
            <a:xfrm flipH="1" flipV="1">
              <a:off x="2830766" y="4154489"/>
              <a:ext cx="857793" cy="1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1" name="Straight Arrow Connector 20"/>
            <p:cNvCxnSpPr>
              <a:stCxn id="17" idx="0"/>
              <a:endCxn id="13" idx="4"/>
            </p:cNvCxnSpPr>
            <p:nvPr/>
          </p:nvCxnSpPr>
          <p:spPr bwMode="auto">
            <a:xfrm flipV="1">
              <a:off x="2536852" y="3303227"/>
              <a:ext cx="0" cy="557347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2945313" y="2747701"/>
              <a:ext cx="628697" cy="2585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1200" err="1"/>
                <a:t>inc</a:t>
              </a:r>
              <a:r>
                <a:rPr lang="en-US" sz="1200"/>
                <a:t>=1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945312" y="3879625"/>
              <a:ext cx="628697" cy="2585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1200" err="1"/>
                <a:t>inc</a:t>
              </a:r>
              <a:r>
                <a:rPr lang="en-US" sz="1200"/>
                <a:t>=1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944375" y="3443400"/>
              <a:ext cx="628697" cy="2585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1200" err="1"/>
                <a:t>inc</a:t>
              </a:r>
              <a:r>
                <a:rPr lang="en-US" sz="1200"/>
                <a:t>=1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965304" y="3443400"/>
              <a:ext cx="628697" cy="2585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1200" err="1"/>
                <a:t>inc</a:t>
              </a:r>
              <a:r>
                <a:rPr lang="en-US" sz="1200"/>
                <a:t>=1</a:t>
              </a:r>
            </a:p>
          </p:txBody>
        </p:sp>
        <p:sp>
          <p:nvSpPr>
            <p:cNvPr id="26" name="Arc 25"/>
            <p:cNvSpPr/>
            <p:nvPr/>
          </p:nvSpPr>
          <p:spPr bwMode="auto">
            <a:xfrm>
              <a:off x="1941514" y="2421482"/>
              <a:ext cx="602846" cy="587830"/>
            </a:xfrm>
            <a:prstGeom prst="arc">
              <a:avLst>
                <a:gd name="adj1" fmla="val 5448875"/>
                <a:gd name="adj2" fmla="val 0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02119" y="2282982"/>
              <a:ext cx="628697" cy="2585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1200" err="1"/>
                <a:t>inc</a:t>
              </a:r>
              <a:r>
                <a:rPr lang="en-US" sz="1200"/>
                <a:t>=0</a:t>
              </a:r>
            </a:p>
          </p:txBody>
        </p:sp>
        <p:sp>
          <p:nvSpPr>
            <p:cNvPr id="28" name="Arc 27"/>
            <p:cNvSpPr/>
            <p:nvPr/>
          </p:nvSpPr>
          <p:spPr bwMode="auto">
            <a:xfrm>
              <a:off x="3974965" y="2421482"/>
              <a:ext cx="602846" cy="587830"/>
            </a:xfrm>
            <a:prstGeom prst="arc">
              <a:avLst>
                <a:gd name="adj1" fmla="val 10838592"/>
                <a:gd name="adj2" fmla="val 5357845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9" name="Arc 28"/>
            <p:cNvSpPr/>
            <p:nvPr/>
          </p:nvSpPr>
          <p:spPr bwMode="auto">
            <a:xfrm>
              <a:off x="1941514" y="4137574"/>
              <a:ext cx="602846" cy="587830"/>
            </a:xfrm>
            <a:prstGeom prst="arc">
              <a:avLst>
                <a:gd name="adj1" fmla="val 135690"/>
                <a:gd name="adj2" fmla="val 16250636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0" name="Arc 29"/>
            <p:cNvSpPr/>
            <p:nvPr/>
          </p:nvSpPr>
          <p:spPr bwMode="auto">
            <a:xfrm>
              <a:off x="3974965" y="4137574"/>
              <a:ext cx="602846" cy="587830"/>
            </a:xfrm>
            <a:prstGeom prst="arc">
              <a:avLst>
                <a:gd name="adj1" fmla="val 16035365"/>
                <a:gd name="adj2" fmla="val 10628398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488512" y="2282981"/>
              <a:ext cx="628697" cy="2585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1200" err="1"/>
                <a:t>inc</a:t>
              </a:r>
              <a:r>
                <a:rPr lang="en-US" sz="1200"/>
                <a:t>=0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402119" y="4530882"/>
              <a:ext cx="628697" cy="2585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1200" err="1"/>
                <a:t>inc</a:t>
              </a:r>
              <a:r>
                <a:rPr lang="en-US" sz="1200"/>
                <a:t>=0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488512" y="4530881"/>
              <a:ext cx="628697" cy="2585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sz="1200" err="1"/>
                <a:t>inc</a:t>
              </a:r>
              <a:r>
                <a:rPr lang="en-US" sz="1200"/>
                <a:t>=0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066829" y="4036043"/>
            <a:ext cx="2968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Finite State Machine (FSM) representation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8E311-9934-4A3D-95AD-A3E85DD3D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0C1A17-02E0-4AEF-86C7-8A99839DBA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82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Modulo-4 counter in BSV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889043" y="1856008"/>
            <a:ext cx="3877985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interface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Counter;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method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Action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fontAlgn="ctr"/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method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Bit#(2) read;</a:t>
            </a:r>
          </a:p>
          <a:p>
            <a:r>
              <a:rPr lang="en-US" b="1" err="1">
                <a:latin typeface="Courier New" panose="02070309020205020404" pitchFamily="49" charset="0"/>
                <a:cs typeface="Courier New" panose="02070309020205020404" pitchFamily="49" charset="0"/>
              </a:rPr>
              <a:t>endinterface</a:t>
            </a: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982727" y="3870140"/>
            <a:ext cx="473398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module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moduloCounter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(Counter);</a:t>
            </a:r>
          </a:p>
          <a:p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#(Bit#(2))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cnt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&lt;-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mkReg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(0);</a:t>
            </a:r>
          </a:p>
          <a:p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Action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fontAlgn="ctr"/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     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cnt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&lt;= cnt+1;</a:t>
            </a:r>
          </a:p>
          <a:p>
            <a:pPr fontAlgn="ctr"/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b="1" err="1">
                <a:latin typeface="Courier New" panose="02070309020205020404" pitchFamily="49" charset="0"/>
                <a:cs typeface="Courier New" panose="02070309020205020404" pitchFamily="49" charset="0"/>
              </a:rPr>
              <a:t>endmethod</a:t>
            </a:r>
            <a:endParaRPr lang="en-US" sz="18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Bit#(2) read;</a:t>
            </a:r>
          </a:p>
          <a:p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cnt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b="1" err="1">
                <a:latin typeface="Courier New" panose="02070309020205020404" pitchFamily="49" charset="0"/>
                <a:cs typeface="Courier New" panose="02070309020205020404" pitchFamily="49" charset="0"/>
              </a:rPr>
              <a:t>endmethod</a:t>
            </a:r>
            <a:endParaRPr lang="en-US" sz="18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err="1">
                <a:latin typeface="Courier New" panose="02070309020205020404" pitchFamily="49" charset="0"/>
                <a:cs typeface="Courier New" panose="02070309020205020404" pitchFamily="49" charset="0"/>
              </a:rPr>
              <a:t>endmodule</a:t>
            </a:r>
            <a:endParaRPr lang="en-US" sz="18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933450" y="1762125"/>
            <a:ext cx="3305175" cy="1543050"/>
            <a:chOff x="1752600" y="1838325"/>
            <a:chExt cx="3305175" cy="1543050"/>
          </a:xfrm>
        </p:grpSpPr>
        <p:sp>
          <p:nvSpPr>
            <p:cNvPr id="10" name="Rectangle 9"/>
            <p:cNvSpPr/>
            <p:nvPr/>
          </p:nvSpPr>
          <p:spPr bwMode="auto">
            <a:xfrm>
              <a:off x="2295443" y="1838325"/>
              <a:ext cx="2097488" cy="154305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324018" y="2224192"/>
              <a:ext cx="317974" cy="82693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 flipV="1">
              <a:off x="1752600" y="2637660"/>
              <a:ext cx="571418" cy="765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4344395" y="2616283"/>
              <a:ext cx="713380" cy="309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2648680" y="2271872"/>
              <a:ext cx="138531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/>
                <a:t>Modulo-4</a:t>
              </a:r>
            </a:p>
            <a:p>
              <a:pPr algn="ctr"/>
              <a:r>
                <a:rPr lang="en-US"/>
                <a:t>counter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 rot="16200000">
              <a:off x="2166861" y="2437604"/>
              <a:ext cx="5501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err="1"/>
                <a:t>inc</a:t>
              </a:r>
              <a:endParaRPr lang="en-US"/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4055641" y="2224283"/>
              <a:ext cx="317974" cy="82693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 rot="16200000">
              <a:off x="3804947" y="2430817"/>
              <a:ext cx="7601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read</a:t>
              </a: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 flipH="1">
              <a:off x="4583610" y="2539999"/>
              <a:ext cx="136484" cy="150199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" name="TextBox 7"/>
            <p:cNvSpPr txBox="1"/>
            <p:nvPr/>
          </p:nvSpPr>
          <p:spPr>
            <a:xfrm>
              <a:off x="4502991" y="2187475"/>
              <a:ext cx="3481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2</a:t>
              </a:r>
            </a:p>
          </p:txBody>
        </p:sp>
      </p:grpSp>
      <p:sp>
        <p:nvSpPr>
          <p:cNvPr id="18" name="Freeform 17"/>
          <p:cNvSpPr/>
          <p:nvPr/>
        </p:nvSpPr>
        <p:spPr bwMode="auto">
          <a:xfrm>
            <a:off x="1725856" y="4691642"/>
            <a:ext cx="1957985" cy="368228"/>
          </a:xfrm>
          <a:custGeom>
            <a:avLst/>
            <a:gdLst>
              <a:gd name="connsiteX0" fmla="*/ 16778 w 4613945"/>
              <a:gd name="connsiteY0" fmla="*/ 427839 h 805344"/>
              <a:gd name="connsiteX1" fmla="*/ 25167 w 4613945"/>
              <a:gd name="connsiteY1" fmla="*/ 335560 h 805344"/>
              <a:gd name="connsiteX2" fmla="*/ 41945 w 4613945"/>
              <a:gd name="connsiteY2" fmla="*/ 251670 h 805344"/>
              <a:gd name="connsiteX3" fmla="*/ 58723 w 4613945"/>
              <a:gd name="connsiteY3" fmla="*/ 226503 h 805344"/>
              <a:gd name="connsiteX4" fmla="*/ 142613 w 4613945"/>
              <a:gd name="connsiteY4" fmla="*/ 134224 h 805344"/>
              <a:gd name="connsiteX5" fmla="*/ 201336 w 4613945"/>
              <a:gd name="connsiteY5" fmla="*/ 100668 h 805344"/>
              <a:gd name="connsiteX6" fmla="*/ 268448 w 4613945"/>
              <a:gd name="connsiteY6" fmla="*/ 58723 h 805344"/>
              <a:gd name="connsiteX7" fmla="*/ 318782 w 4613945"/>
              <a:gd name="connsiteY7" fmla="*/ 50334 h 805344"/>
              <a:gd name="connsiteX8" fmla="*/ 343949 w 4613945"/>
              <a:gd name="connsiteY8" fmla="*/ 41945 h 805344"/>
              <a:gd name="connsiteX9" fmla="*/ 981512 w 4613945"/>
              <a:gd name="connsiteY9" fmla="*/ 25167 h 805344"/>
              <a:gd name="connsiteX10" fmla="*/ 3389152 w 4613945"/>
              <a:gd name="connsiteY10" fmla="*/ 16778 h 805344"/>
              <a:gd name="connsiteX11" fmla="*/ 3464653 w 4613945"/>
              <a:gd name="connsiteY11" fmla="*/ 8389 h 805344"/>
              <a:gd name="connsiteX12" fmla="*/ 3506598 w 4613945"/>
              <a:gd name="connsiteY12" fmla="*/ 0 h 805344"/>
              <a:gd name="connsiteX13" fmla="*/ 3875714 w 4613945"/>
              <a:gd name="connsiteY13" fmla="*/ 8389 h 805344"/>
              <a:gd name="connsiteX14" fmla="*/ 4286774 w 4613945"/>
              <a:gd name="connsiteY14" fmla="*/ 16778 h 805344"/>
              <a:gd name="connsiteX15" fmla="*/ 4353886 w 4613945"/>
              <a:gd name="connsiteY15" fmla="*/ 33556 h 805344"/>
              <a:gd name="connsiteX16" fmla="*/ 4412609 w 4613945"/>
              <a:gd name="connsiteY16" fmla="*/ 50334 h 805344"/>
              <a:gd name="connsiteX17" fmla="*/ 4437776 w 4613945"/>
              <a:gd name="connsiteY17" fmla="*/ 75501 h 805344"/>
              <a:gd name="connsiteX18" fmla="*/ 4462943 w 4613945"/>
              <a:gd name="connsiteY18" fmla="*/ 83890 h 805344"/>
              <a:gd name="connsiteX19" fmla="*/ 4513277 w 4613945"/>
              <a:gd name="connsiteY19" fmla="*/ 134224 h 805344"/>
              <a:gd name="connsiteX20" fmla="*/ 4572000 w 4613945"/>
              <a:gd name="connsiteY20" fmla="*/ 209725 h 805344"/>
              <a:gd name="connsiteX21" fmla="*/ 4597167 w 4613945"/>
              <a:gd name="connsiteY21" fmla="*/ 268448 h 805344"/>
              <a:gd name="connsiteX22" fmla="*/ 4613945 w 4613945"/>
              <a:gd name="connsiteY22" fmla="*/ 318782 h 805344"/>
              <a:gd name="connsiteX23" fmla="*/ 4605556 w 4613945"/>
              <a:gd name="connsiteY23" fmla="*/ 528507 h 805344"/>
              <a:gd name="connsiteX24" fmla="*/ 4588778 w 4613945"/>
              <a:gd name="connsiteY24" fmla="*/ 570452 h 805344"/>
              <a:gd name="connsiteX25" fmla="*/ 4580389 w 4613945"/>
              <a:gd name="connsiteY25" fmla="*/ 595619 h 805344"/>
              <a:gd name="connsiteX26" fmla="*/ 4546833 w 4613945"/>
              <a:gd name="connsiteY26" fmla="*/ 645953 h 805344"/>
              <a:gd name="connsiteX27" fmla="*/ 4521666 w 4613945"/>
              <a:gd name="connsiteY27" fmla="*/ 671120 h 805344"/>
              <a:gd name="connsiteX28" fmla="*/ 4454554 w 4613945"/>
              <a:gd name="connsiteY28" fmla="*/ 721454 h 805344"/>
              <a:gd name="connsiteX29" fmla="*/ 4387442 w 4613945"/>
              <a:gd name="connsiteY29" fmla="*/ 763399 h 805344"/>
              <a:gd name="connsiteX30" fmla="*/ 4320330 w 4613945"/>
              <a:gd name="connsiteY30" fmla="*/ 771788 h 805344"/>
              <a:gd name="connsiteX31" fmla="*/ 4278385 w 4613945"/>
              <a:gd name="connsiteY31" fmla="*/ 780177 h 805344"/>
              <a:gd name="connsiteX32" fmla="*/ 4219662 w 4613945"/>
              <a:gd name="connsiteY32" fmla="*/ 788566 h 805344"/>
              <a:gd name="connsiteX33" fmla="*/ 4127384 w 4613945"/>
              <a:gd name="connsiteY33" fmla="*/ 805344 h 805344"/>
              <a:gd name="connsiteX34" fmla="*/ 3078760 w 4613945"/>
              <a:gd name="connsiteY34" fmla="*/ 796955 h 805344"/>
              <a:gd name="connsiteX35" fmla="*/ 2952925 w 4613945"/>
              <a:gd name="connsiteY35" fmla="*/ 788566 h 805344"/>
              <a:gd name="connsiteX36" fmla="*/ 2533475 w 4613945"/>
              <a:gd name="connsiteY36" fmla="*/ 771788 h 805344"/>
              <a:gd name="connsiteX37" fmla="*/ 2449585 w 4613945"/>
              <a:gd name="connsiteY37" fmla="*/ 755010 h 805344"/>
              <a:gd name="connsiteX38" fmla="*/ 2332139 w 4613945"/>
              <a:gd name="connsiteY38" fmla="*/ 746621 h 805344"/>
              <a:gd name="connsiteX39" fmla="*/ 2248250 w 4613945"/>
              <a:gd name="connsiteY39" fmla="*/ 738232 h 805344"/>
              <a:gd name="connsiteX40" fmla="*/ 2097248 w 4613945"/>
              <a:gd name="connsiteY40" fmla="*/ 721454 h 805344"/>
              <a:gd name="connsiteX41" fmla="*/ 2013358 w 4613945"/>
              <a:gd name="connsiteY41" fmla="*/ 713065 h 805344"/>
              <a:gd name="connsiteX42" fmla="*/ 1644242 w 4613945"/>
              <a:gd name="connsiteY42" fmla="*/ 704676 h 805344"/>
              <a:gd name="connsiteX43" fmla="*/ 1426128 w 4613945"/>
              <a:gd name="connsiteY43" fmla="*/ 696287 h 805344"/>
              <a:gd name="connsiteX44" fmla="*/ 889233 w 4613945"/>
              <a:gd name="connsiteY44" fmla="*/ 687898 h 805344"/>
              <a:gd name="connsiteX45" fmla="*/ 587229 w 4613945"/>
              <a:gd name="connsiteY45" fmla="*/ 671120 h 805344"/>
              <a:gd name="connsiteX46" fmla="*/ 503339 w 4613945"/>
              <a:gd name="connsiteY46" fmla="*/ 662731 h 805344"/>
              <a:gd name="connsiteX47" fmla="*/ 293615 w 4613945"/>
              <a:gd name="connsiteY47" fmla="*/ 654342 h 805344"/>
              <a:gd name="connsiteX48" fmla="*/ 151002 w 4613945"/>
              <a:gd name="connsiteY48" fmla="*/ 637564 h 805344"/>
              <a:gd name="connsiteX49" fmla="*/ 125835 w 4613945"/>
              <a:gd name="connsiteY49" fmla="*/ 620786 h 805344"/>
              <a:gd name="connsiteX50" fmla="*/ 83890 w 4613945"/>
              <a:gd name="connsiteY50" fmla="*/ 578841 h 805344"/>
              <a:gd name="connsiteX51" fmla="*/ 67112 w 4613945"/>
              <a:gd name="connsiteY51" fmla="*/ 553674 h 805344"/>
              <a:gd name="connsiteX52" fmla="*/ 41945 w 4613945"/>
              <a:gd name="connsiteY52" fmla="*/ 528507 h 805344"/>
              <a:gd name="connsiteX53" fmla="*/ 0 w 4613945"/>
              <a:gd name="connsiteY53" fmla="*/ 453006 h 805344"/>
              <a:gd name="connsiteX54" fmla="*/ 8389 w 4613945"/>
              <a:gd name="connsiteY54" fmla="*/ 402672 h 805344"/>
              <a:gd name="connsiteX55" fmla="*/ 33556 w 4613945"/>
              <a:gd name="connsiteY55" fmla="*/ 394283 h 805344"/>
              <a:gd name="connsiteX56" fmla="*/ 83890 w 4613945"/>
              <a:gd name="connsiteY56" fmla="*/ 394283 h 805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4613945" h="805344">
                <a:moveTo>
                  <a:pt x="16778" y="427839"/>
                </a:moveTo>
                <a:cubicBezTo>
                  <a:pt x="19574" y="397079"/>
                  <a:pt x="21756" y="366258"/>
                  <a:pt x="25167" y="335560"/>
                </a:cubicBezTo>
                <a:cubicBezTo>
                  <a:pt x="27375" y="315686"/>
                  <a:pt x="30627" y="274307"/>
                  <a:pt x="41945" y="251670"/>
                </a:cubicBezTo>
                <a:cubicBezTo>
                  <a:pt x="46454" y="242652"/>
                  <a:pt x="52863" y="234707"/>
                  <a:pt x="58723" y="226503"/>
                </a:cubicBezTo>
                <a:cubicBezTo>
                  <a:pt x="80950" y="195385"/>
                  <a:pt x="112709" y="154160"/>
                  <a:pt x="142613" y="134224"/>
                </a:cubicBezTo>
                <a:cubicBezTo>
                  <a:pt x="281158" y="41861"/>
                  <a:pt x="31040" y="207103"/>
                  <a:pt x="201336" y="100668"/>
                </a:cubicBezTo>
                <a:cubicBezTo>
                  <a:pt x="229959" y="82779"/>
                  <a:pt x="235747" y="68533"/>
                  <a:pt x="268448" y="58723"/>
                </a:cubicBezTo>
                <a:cubicBezTo>
                  <a:pt x="284740" y="53835"/>
                  <a:pt x="302178" y="54024"/>
                  <a:pt x="318782" y="50334"/>
                </a:cubicBezTo>
                <a:cubicBezTo>
                  <a:pt x="327414" y="48416"/>
                  <a:pt x="335446" y="44374"/>
                  <a:pt x="343949" y="41945"/>
                </a:cubicBezTo>
                <a:cubicBezTo>
                  <a:pt x="542620" y="-14818"/>
                  <a:pt x="893883" y="25655"/>
                  <a:pt x="981512" y="25167"/>
                </a:cubicBezTo>
                <a:lnTo>
                  <a:pt x="3389152" y="16778"/>
                </a:lnTo>
                <a:cubicBezTo>
                  <a:pt x="3414319" y="13982"/>
                  <a:pt x="3439586" y="11970"/>
                  <a:pt x="3464653" y="8389"/>
                </a:cubicBezTo>
                <a:cubicBezTo>
                  <a:pt x="3478768" y="6373"/>
                  <a:pt x="3492339" y="0"/>
                  <a:pt x="3506598" y="0"/>
                </a:cubicBezTo>
                <a:cubicBezTo>
                  <a:pt x="3629668" y="0"/>
                  <a:pt x="3752672" y="5743"/>
                  <a:pt x="3875714" y="8389"/>
                </a:cubicBezTo>
                <a:lnTo>
                  <a:pt x="4286774" y="16778"/>
                </a:lnTo>
                <a:cubicBezTo>
                  <a:pt x="4309145" y="22371"/>
                  <a:pt x="4332010" y="26264"/>
                  <a:pt x="4353886" y="33556"/>
                </a:cubicBezTo>
                <a:cubicBezTo>
                  <a:pt x="4389991" y="45591"/>
                  <a:pt x="4370474" y="39800"/>
                  <a:pt x="4412609" y="50334"/>
                </a:cubicBezTo>
                <a:cubicBezTo>
                  <a:pt x="4420998" y="58723"/>
                  <a:pt x="4427905" y="68920"/>
                  <a:pt x="4437776" y="75501"/>
                </a:cubicBezTo>
                <a:cubicBezTo>
                  <a:pt x="4445134" y="80406"/>
                  <a:pt x="4455963" y="78461"/>
                  <a:pt x="4462943" y="83890"/>
                </a:cubicBezTo>
                <a:cubicBezTo>
                  <a:pt x="4481672" y="98457"/>
                  <a:pt x="4496499" y="117446"/>
                  <a:pt x="4513277" y="134224"/>
                </a:cubicBezTo>
                <a:cubicBezTo>
                  <a:pt x="4534992" y="155939"/>
                  <a:pt x="4561966" y="179622"/>
                  <a:pt x="4572000" y="209725"/>
                </a:cubicBezTo>
                <a:cubicBezTo>
                  <a:pt x="4599004" y="290736"/>
                  <a:pt x="4555702" y="164785"/>
                  <a:pt x="4597167" y="268448"/>
                </a:cubicBezTo>
                <a:cubicBezTo>
                  <a:pt x="4603735" y="284869"/>
                  <a:pt x="4613945" y="318782"/>
                  <a:pt x="4613945" y="318782"/>
                </a:cubicBezTo>
                <a:cubicBezTo>
                  <a:pt x="4611149" y="388690"/>
                  <a:pt x="4612518" y="458890"/>
                  <a:pt x="4605556" y="528507"/>
                </a:cubicBezTo>
                <a:cubicBezTo>
                  <a:pt x="4604058" y="543491"/>
                  <a:pt x="4594065" y="556352"/>
                  <a:pt x="4588778" y="570452"/>
                </a:cubicBezTo>
                <a:cubicBezTo>
                  <a:pt x="4585673" y="578732"/>
                  <a:pt x="4584683" y="587889"/>
                  <a:pt x="4580389" y="595619"/>
                </a:cubicBezTo>
                <a:cubicBezTo>
                  <a:pt x="4570596" y="613246"/>
                  <a:pt x="4561092" y="631694"/>
                  <a:pt x="4546833" y="645953"/>
                </a:cubicBezTo>
                <a:cubicBezTo>
                  <a:pt x="4538444" y="654342"/>
                  <a:pt x="4530594" y="663308"/>
                  <a:pt x="4521666" y="671120"/>
                </a:cubicBezTo>
                <a:cubicBezTo>
                  <a:pt x="4474014" y="712815"/>
                  <a:pt x="4493399" y="693707"/>
                  <a:pt x="4454554" y="721454"/>
                </a:cubicBezTo>
                <a:cubicBezTo>
                  <a:pt x="4435373" y="735155"/>
                  <a:pt x="4411698" y="757335"/>
                  <a:pt x="4387442" y="763399"/>
                </a:cubicBezTo>
                <a:cubicBezTo>
                  <a:pt x="4365570" y="768867"/>
                  <a:pt x="4342613" y="768360"/>
                  <a:pt x="4320330" y="771788"/>
                </a:cubicBezTo>
                <a:cubicBezTo>
                  <a:pt x="4306237" y="773956"/>
                  <a:pt x="4292450" y="777833"/>
                  <a:pt x="4278385" y="780177"/>
                </a:cubicBezTo>
                <a:cubicBezTo>
                  <a:pt x="4258881" y="783428"/>
                  <a:pt x="4239166" y="785315"/>
                  <a:pt x="4219662" y="788566"/>
                </a:cubicBezTo>
                <a:cubicBezTo>
                  <a:pt x="4188824" y="793706"/>
                  <a:pt x="4158143" y="799751"/>
                  <a:pt x="4127384" y="805344"/>
                </a:cubicBezTo>
                <a:lnTo>
                  <a:pt x="3078760" y="796955"/>
                </a:lnTo>
                <a:cubicBezTo>
                  <a:pt x="3036726" y="796355"/>
                  <a:pt x="2994898" y="790898"/>
                  <a:pt x="2952925" y="788566"/>
                </a:cubicBezTo>
                <a:cubicBezTo>
                  <a:pt x="2792581" y="779658"/>
                  <a:pt x="2701803" y="777592"/>
                  <a:pt x="2533475" y="771788"/>
                </a:cubicBezTo>
                <a:cubicBezTo>
                  <a:pt x="2505512" y="766195"/>
                  <a:pt x="2477882" y="758547"/>
                  <a:pt x="2449585" y="755010"/>
                </a:cubicBezTo>
                <a:cubicBezTo>
                  <a:pt x="2410640" y="750142"/>
                  <a:pt x="2371252" y="749880"/>
                  <a:pt x="2332139" y="746621"/>
                </a:cubicBezTo>
                <a:cubicBezTo>
                  <a:pt x="2304134" y="744287"/>
                  <a:pt x="2276160" y="741516"/>
                  <a:pt x="2248250" y="738232"/>
                </a:cubicBezTo>
                <a:cubicBezTo>
                  <a:pt x="2044649" y="714279"/>
                  <a:pt x="2387764" y="749122"/>
                  <a:pt x="2097248" y="721454"/>
                </a:cubicBezTo>
                <a:cubicBezTo>
                  <a:pt x="2069272" y="718790"/>
                  <a:pt x="2041442" y="714105"/>
                  <a:pt x="2013358" y="713065"/>
                </a:cubicBezTo>
                <a:cubicBezTo>
                  <a:pt x="1890372" y="708510"/>
                  <a:pt x="1767262" y="708191"/>
                  <a:pt x="1644242" y="704676"/>
                </a:cubicBezTo>
                <a:lnTo>
                  <a:pt x="1426128" y="696287"/>
                </a:lnTo>
                <a:lnTo>
                  <a:pt x="889233" y="687898"/>
                </a:lnTo>
                <a:cubicBezTo>
                  <a:pt x="753675" y="681736"/>
                  <a:pt x="709884" y="681341"/>
                  <a:pt x="587229" y="671120"/>
                </a:cubicBezTo>
                <a:cubicBezTo>
                  <a:pt x="559223" y="668786"/>
                  <a:pt x="531396" y="664334"/>
                  <a:pt x="503339" y="662731"/>
                </a:cubicBezTo>
                <a:cubicBezTo>
                  <a:pt x="433489" y="658740"/>
                  <a:pt x="363523" y="657138"/>
                  <a:pt x="293615" y="654342"/>
                </a:cubicBezTo>
                <a:cubicBezTo>
                  <a:pt x="285267" y="653583"/>
                  <a:pt x="176252" y="645981"/>
                  <a:pt x="151002" y="637564"/>
                </a:cubicBezTo>
                <a:cubicBezTo>
                  <a:pt x="141437" y="634376"/>
                  <a:pt x="134224" y="626379"/>
                  <a:pt x="125835" y="620786"/>
                </a:cubicBezTo>
                <a:cubicBezTo>
                  <a:pt x="81094" y="553674"/>
                  <a:pt x="139817" y="634768"/>
                  <a:pt x="83890" y="578841"/>
                </a:cubicBezTo>
                <a:cubicBezTo>
                  <a:pt x="76761" y="571712"/>
                  <a:pt x="73567" y="561419"/>
                  <a:pt x="67112" y="553674"/>
                </a:cubicBezTo>
                <a:cubicBezTo>
                  <a:pt x="59517" y="544560"/>
                  <a:pt x="49229" y="537872"/>
                  <a:pt x="41945" y="528507"/>
                </a:cubicBezTo>
                <a:cubicBezTo>
                  <a:pt x="8292" y="485238"/>
                  <a:pt x="12657" y="490978"/>
                  <a:pt x="0" y="453006"/>
                </a:cubicBezTo>
                <a:cubicBezTo>
                  <a:pt x="2796" y="436228"/>
                  <a:pt x="-50" y="417440"/>
                  <a:pt x="8389" y="402672"/>
                </a:cubicBezTo>
                <a:cubicBezTo>
                  <a:pt x="12776" y="394994"/>
                  <a:pt x="24767" y="395260"/>
                  <a:pt x="33556" y="394283"/>
                </a:cubicBezTo>
                <a:cubicBezTo>
                  <a:pt x="50231" y="392430"/>
                  <a:pt x="67112" y="394283"/>
                  <a:pt x="83890" y="394283"/>
                </a:cubicBez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18367" y="5046072"/>
            <a:ext cx="26424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An </a:t>
            </a:r>
            <a:r>
              <a:rPr lang="en-US" i="1">
                <a:latin typeface="Comic Sans MS" panose="030F0702030302020204" pitchFamily="66" charset="0"/>
              </a:rPr>
              <a:t>action</a:t>
            </a:r>
            <a:r>
              <a:rPr lang="en-US">
                <a:latin typeface="Comic Sans MS" panose="030F0702030302020204" pitchFamily="66" charset="0"/>
              </a:rPr>
              <a:t> to specify how the value of the </a:t>
            </a:r>
            <a:r>
              <a:rPr lang="en-US" err="1">
                <a:latin typeface="Comic Sans MS" panose="030F0702030302020204" pitchFamily="66" charset="0"/>
              </a:rPr>
              <a:t>cnt</a:t>
            </a:r>
            <a:r>
              <a:rPr lang="en-US">
                <a:latin typeface="Comic Sans MS" panose="030F0702030302020204" pitchFamily="66" charset="0"/>
              </a:rPr>
              <a:t> is to be set</a:t>
            </a:r>
          </a:p>
        </p:txBody>
      </p:sp>
      <p:sp>
        <p:nvSpPr>
          <p:cNvPr id="20" name="Freeform 19"/>
          <p:cNvSpPr/>
          <p:nvPr/>
        </p:nvSpPr>
        <p:spPr bwMode="auto">
          <a:xfrm>
            <a:off x="1321137" y="4157931"/>
            <a:ext cx="4383377" cy="368227"/>
          </a:xfrm>
          <a:custGeom>
            <a:avLst/>
            <a:gdLst>
              <a:gd name="connsiteX0" fmla="*/ 16778 w 4613945"/>
              <a:gd name="connsiteY0" fmla="*/ 427839 h 805344"/>
              <a:gd name="connsiteX1" fmla="*/ 25167 w 4613945"/>
              <a:gd name="connsiteY1" fmla="*/ 335560 h 805344"/>
              <a:gd name="connsiteX2" fmla="*/ 41945 w 4613945"/>
              <a:gd name="connsiteY2" fmla="*/ 251670 h 805344"/>
              <a:gd name="connsiteX3" fmla="*/ 58723 w 4613945"/>
              <a:gd name="connsiteY3" fmla="*/ 226503 h 805344"/>
              <a:gd name="connsiteX4" fmla="*/ 142613 w 4613945"/>
              <a:gd name="connsiteY4" fmla="*/ 134224 h 805344"/>
              <a:gd name="connsiteX5" fmla="*/ 201336 w 4613945"/>
              <a:gd name="connsiteY5" fmla="*/ 100668 h 805344"/>
              <a:gd name="connsiteX6" fmla="*/ 268448 w 4613945"/>
              <a:gd name="connsiteY6" fmla="*/ 58723 h 805344"/>
              <a:gd name="connsiteX7" fmla="*/ 318782 w 4613945"/>
              <a:gd name="connsiteY7" fmla="*/ 50334 h 805344"/>
              <a:gd name="connsiteX8" fmla="*/ 343949 w 4613945"/>
              <a:gd name="connsiteY8" fmla="*/ 41945 h 805344"/>
              <a:gd name="connsiteX9" fmla="*/ 981512 w 4613945"/>
              <a:gd name="connsiteY9" fmla="*/ 25167 h 805344"/>
              <a:gd name="connsiteX10" fmla="*/ 3389152 w 4613945"/>
              <a:gd name="connsiteY10" fmla="*/ 16778 h 805344"/>
              <a:gd name="connsiteX11" fmla="*/ 3464653 w 4613945"/>
              <a:gd name="connsiteY11" fmla="*/ 8389 h 805344"/>
              <a:gd name="connsiteX12" fmla="*/ 3506598 w 4613945"/>
              <a:gd name="connsiteY12" fmla="*/ 0 h 805344"/>
              <a:gd name="connsiteX13" fmla="*/ 3875714 w 4613945"/>
              <a:gd name="connsiteY13" fmla="*/ 8389 h 805344"/>
              <a:gd name="connsiteX14" fmla="*/ 4286774 w 4613945"/>
              <a:gd name="connsiteY14" fmla="*/ 16778 h 805344"/>
              <a:gd name="connsiteX15" fmla="*/ 4353886 w 4613945"/>
              <a:gd name="connsiteY15" fmla="*/ 33556 h 805344"/>
              <a:gd name="connsiteX16" fmla="*/ 4412609 w 4613945"/>
              <a:gd name="connsiteY16" fmla="*/ 50334 h 805344"/>
              <a:gd name="connsiteX17" fmla="*/ 4437776 w 4613945"/>
              <a:gd name="connsiteY17" fmla="*/ 75501 h 805344"/>
              <a:gd name="connsiteX18" fmla="*/ 4462943 w 4613945"/>
              <a:gd name="connsiteY18" fmla="*/ 83890 h 805344"/>
              <a:gd name="connsiteX19" fmla="*/ 4513277 w 4613945"/>
              <a:gd name="connsiteY19" fmla="*/ 134224 h 805344"/>
              <a:gd name="connsiteX20" fmla="*/ 4572000 w 4613945"/>
              <a:gd name="connsiteY20" fmla="*/ 209725 h 805344"/>
              <a:gd name="connsiteX21" fmla="*/ 4597167 w 4613945"/>
              <a:gd name="connsiteY21" fmla="*/ 268448 h 805344"/>
              <a:gd name="connsiteX22" fmla="*/ 4613945 w 4613945"/>
              <a:gd name="connsiteY22" fmla="*/ 318782 h 805344"/>
              <a:gd name="connsiteX23" fmla="*/ 4605556 w 4613945"/>
              <a:gd name="connsiteY23" fmla="*/ 528507 h 805344"/>
              <a:gd name="connsiteX24" fmla="*/ 4588778 w 4613945"/>
              <a:gd name="connsiteY24" fmla="*/ 570452 h 805344"/>
              <a:gd name="connsiteX25" fmla="*/ 4580389 w 4613945"/>
              <a:gd name="connsiteY25" fmla="*/ 595619 h 805344"/>
              <a:gd name="connsiteX26" fmla="*/ 4546833 w 4613945"/>
              <a:gd name="connsiteY26" fmla="*/ 645953 h 805344"/>
              <a:gd name="connsiteX27" fmla="*/ 4521666 w 4613945"/>
              <a:gd name="connsiteY27" fmla="*/ 671120 h 805344"/>
              <a:gd name="connsiteX28" fmla="*/ 4454554 w 4613945"/>
              <a:gd name="connsiteY28" fmla="*/ 721454 h 805344"/>
              <a:gd name="connsiteX29" fmla="*/ 4387442 w 4613945"/>
              <a:gd name="connsiteY29" fmla="*/ 763399 h 805344"/>
              <a:gd name="connsiteX30" fmla="*/ 4320330 w 4613945"/>
              <a:gd name="connsiteY30" fmla="*/ 771788 h 805344"/>
              <a:gd name="connsiteX31" fmla="*/ 4278385 w 4613945"/>
              <a:gd name="connsiteY31" fmla="*/ 780177 h 805344"/>
              <a:gd name="connsiteX32" fmla="*/ 4219662 w 4613945"/>
              <a:gd name="connsiteY32" fmla="*/ 788566 h 805344"/>
              <a:gd name="connsiteX33" fmla="*/ 4127384 w 4613945"/>
              <a:gd name="connsiteY33" fmla="*/ 805344 h 805344"/>
              <a:gd name="connsiteX34" fmla="*/ 3078760 w 4613945"/>
              <a:gd name="connsiteY34" fmla="*/ 796955 h 805344"/>
              <a:gd name="connsiteX35" fmla="*/ 2952925 w 4613945"/>
              <a:gd name="connsiteY35" fmla="*/ 788566 h 805344"/>
              <a:gd name="connsiteX36" fmla="*/ 2533475 w 4613945"/>
              <a:gd name="connsiteY36" fmla="*/ 771788 h 805344"/>
              <a:gd name="connsiteX37" fmla="*/ 2449585 w 4613945"/>
              <a:gd name="connsiteY37" fmla="*/ 755010 h 805344"/>
              <a:gd name="connsiteX38" fmla="*/ 2332139 w 4613945"/>
              <a:gd name="connsiteY38" fmla="*/ 746621 h 805344"/>
              <a:gd name="connsiteX39" fmla="*/ 2248250 w 4613945"/>
              <a:gd name="connsiteY39" fmla="*/ 738232 h 805344"/>
              <a:gd name="connsiteX40" fmla="*/ 2097248 w 4613945"/>
              <a:gd name="connsiteY40" fmla="*/ 721454 h 805344"/>
              <a:gd name="connsiteX41" fmla="*/ 2013358 w 4613945"/>
              <a:gd name="connsiteY41" fmla="*/ 713065 h 805344"/>
              <a:gd name="connsiteX42" fmla="*/ 1644242 w 4613945"/>
              <a:gd name="connsiteY42" fmla="*/ 704676 h 805344"/>
              <a:gd name="connsiteX43" fmla="*/ 1426128 w 4613945"/>
              <a:gd name="connsiteY43" fmla="*/ 696287 h 805344"/>
              <a:gd name="connsiteX44" fmla="*/ 889233 w 4613945"/>
              <a:gd name="connsiteY44" fmla="*/ 687898 h 805344"/>
              <a:gd name="connsiteX45" fmla="*/ 587229 w 4613945"/>
              <a:gd name="connsiteY45" fmla="*/ 671120 h 805344"/>
              <a:gd name="connsiteX46" fmla="*/ 503339 w 4613945"/>
              <a:gd name="connsiteY46" fmla="*/ 662731 h 805344"/>
              <a:gd name="connsiteX47" fmla="*/ 293615 w 4613945"/>
              <a:gd name="connsiteY47" fmla="*/ 654342 h 805344"/>
              <a:gd name="connsiteX48" fmla="*/ 151002 w 4613945"/>
              <a:gd name="connsiteY48" fmla="*/ 637564 h 805344"/>
              <a:gd name="connsiteX49" fmla="*/ 125835 w 4613945"/>
              <a:gd name="connsiteY49" fmla="*/ 620786 h 805344"/>
              <a:gd name="connsiteX50" fmla="*/ 83890 w 4613945"/>
              <a:gd name="connsiteY50" fmla="*/ 578841 h 805344"/>
              <a:gd name="connsiteX51" fmla="*/ 67112 w 4613945"/>
              <a:gd name="connsiteY51" fmla="*/ 553674 h 805344"/>
              <a:gd name="connsiteX52" fmla="*/ 41945 w 4613945"/>
              <a:gd name="connsiteY52" fmla="*/ 528507 h 805344"/>
              <a:gd name="connsiteX53" fmla="*/ 0 w 4613945"/>
              <a:gd name="connsiteY53" fmla="*/ 453006 h 805344"/>
              <a:gd name="connsiteX54" fmla="*/ 8389 w 4613945"/>
              <a:gd name="connsiteY54" fmla="*/ 402672 h 805344"/>
              <a:gd name="connsiteX55" fmla="*/ 33556 w 4613945"/>
              <a:gd name="connsiteY55" fmla="*/ 394283 h 805344"/>
              <a:gd name="connsiteX56" fmla="*/ 83890 w 4613945"/>
              <a:gd name="connsiteY56" fmla="*/ 394283 h 805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4613945" h="805344">
                <a:moveTo>
                  <a:pt x="16778" y="427839"/>
                </a:moveTo>
                <a:cubicBezTo>
                  <a:pt x="19574" y="397079"/>
                  <a:pt x="21756" y="366258"/>
                  <a:pt x="25167" y="335560"/>
                </a:cubicBezTo>
                <a:cubicBezTo>
                  <a:pt x="27375" y="315686"/>
                  <a:pt x="30627" y="274307"/>
                  <a:pt x="41945" y="251670"/>
                </a:cubicBezTo>
                <a:cubicBezTo>
                  <a:pt x="46454" y="242652"/>
                  <a:pt x="52863" y="234707"/>
                  <a:pt x="58723" y="226503"/>
                </a:cubicBezTo>
                <a:cubicBezTo>
                  <a:pt x="80950" y="195385"/>
                  <a:pt x="112709" y="154160"/>
                  <a:pt x="142613" y="134224"/>
                </a:cubicBezTo>
                <a:cubicBezTo>
                  <a:pt x="281158" y="41861"/>
                  <a:pt x="31040" y="207103"/>
                  <a:pt x="201336" y="100668"/>
                </a:cubicBezTo>
                <a:cubicBezTo>
                  <a:pt x="229959" y="82779"/>
                  <a:pt x="235747" y="68533"/>
                  <a:pt x="268448" y="58723"/>
                </a:cubicBezTo>
                <a:cubicBezTo>
                  <a:pt x="284740" y="53835"/>
                  <a:pt x="302178" y="54024"/>
                  <a:pt x="318782" y="50334"/>
                </a:cubicBezTo>
                <a:cubicBezTo>
                  <a:pt x="327414" y="48416"/>
                  <a:pt x="335446" y="44374"/>
                  <a:pt x="343949" y="41945"/>
                </a:cubicBezTo>
                <a:cubicBezTo>
                  <a:pt x="542620" y="-14818"/>
                  <a:pt x="893883" y="25655"/>
                  <a:pt x="981512" y="25167"/>
                </a:cubicBezTo>
                <a:lnTo>
                  <a:pt x="3389152" y="16778"/>
                </a:lnTo>
                <a:cubicBezTo>
                  <a:pt x="3414319" y="13982"/>
                  <a:pt x="3439586" y="11970"/>
                  <a:pt x="3464653" y="8389"/>
                </a:cubicBezTo>
                <a:cubicBezTo>
                  <a:pt x="3478768" y="6373"/>
                  <a:pt x="3492339" y="0"/>
                  <a:pt x="3506598" y="0"/>
                </a:cubicBezTo>
                <a:cubicBezTo>
                  <a:pt x="3629668" y="0"/>
                  <a:pt x="3752672" y="5743"/>
                  <a:pt x="3875714" y="8389"/>
                </a:cubicBezTo>
                <a:lnTo>
                  <a:pt x="4286774" y="16778"/>
                </a:lnTo>
                <a:cubicBezTo>
                  <a:pt x="4309145" y="22371"/>
                  <a:pt x="4332010" y="26264"/>
                  <a:pt x="4353886" y="33556"/>
                </a:cubicBezTo>
                <a:cubicBezTo>
                  <a:pt x="4389991" y="45591"/>
                  <a:pt x="4370474" y="39800"/>
                  <a:pt x="4412609" y="50334"/>
                </a:cubicBezTo>
                <a:cubicBezTo>
                  <a:pt x="4420998" y="58723"/>
                  <a:pt x="4427905" y="68920"/>
                  <a:pt x="4437776" y="75501"/>
                </a:cubicBezTo>
                <a:cubicBezTo>
                  <a:pt x="4445134" y="80406"/>
                  <a:pt x="4455963" y="78461"/>
                  <a:pt x="4462943" y="83890"/>
                </a:cubicBezTo>
                <a:cubicBezTo>
                  <a:pt x="4481672" y="98457"/>
                  <a:pt x="4496499" y="117446"/>
                  <a:pt x="4513277" y="134224"/>
                </a:cubicBezTo>
                <a:cubicBezTo>
                  <a:pt x="4534992" y="155939"/>
                  <a:pt x="4561966" y="179622"/>
                  <a:pt x="4572000" y="209725"/>
                </a:cubicBezTo>
                <a:cubicBezTo>
                  <a:pt x="4599004" y="290736"/>
                  <a:pt x="4555702" y="164785"/>
                  <a:pt x="4597167" y="268448"/>
                </a:cubicBezTo>
                <a:cubicBezTo>
                  <a:pt x="4603735" y="284869"/>
                  <a:pt x="4613945" y="318782"/>
                  <a:pt x="4613945" y="318782"/>
                </a:cubicBezTo>
                <a:cubicBezTo>
                  <a:pt x="4611149" y="388690"/>
                  <a:pt x="4612518" y="458890"/>
                  <a:pt x="4605556" y="528507"/>
                </a:cubicBezTo>
                <a:cubicBezTo>
                  <a:pt x="4604058" y="543491"/>
                  <a:pt x="4594065" y="556352"/>
                  <a:pt x="4588778" y="570452"/>
                </a:cubicBezTo>
                <a:cubicBezTo>
                  <a:pt x="4585673" y="578732"/>
                  <a:pt x="4584683" y="587889"/>
                  <a:pt x="4580389" y="595619"/>
                </a:cubicBezTo>
                <a:cubicBezTo>
                  <a:pt x="4570596" y="613246"/>
                  <a:pt x="4561092" y="631694"/>
                  <a:pt x="4546833" y="645953"/>
                </a:cubicBezTo>
                <a:cubicBezTo>
                  <a:pt x="4538444" y="654342"/>
                  <a:pt x="4530594" y="663308"/>
                  <a:pt x="4521666" y="671120"/>
                </a:cubicBezTo>
                <a:cubicBezTo>
                  <a:pt x="4474014" y="712815"/>
                  <a:pt x="4493399" y="693707"/>
                  <a:pt x="4454554" y="721454"/>
                </a:cubicBezTo>
                <a:cubicBezTo>
                  <a:pt x="4435373" y="735155"/>
                  <a:pt x="4411698" y="757335"/>
                  <a:pt x="4387442" y="763399"/>
                </a:cubicBezTo>
                <a:cubicBezTo>
                  <a:pt x="4365570" y="768867"/>
                  <a:pt x="4342613" y="768360"/>
                  <a:pt x="4320330" y="771788"/>
                </a:cubicBezTo>
                <a:cubicBezTo>
                  <a:pt x="4306237" y="773956"/>
                  <a:pt x="4292450" y="777833"/>
                  <a:pt x="4278385" y="780177"/>
                </a:cubicBezTo>
                <a:cubicBezTo>
                  <a:pt x="4258881" y="783428"/>
                  <a:pt x="4239166" y="785315"/>
                  <a:pt x="4219662" y="788566"/>
                </a:cubicBezTo>
                <a:cubicBezTo>
                  <a:pt x="4188824" y="793706"/>
                  <a:pt x="4158143" y="799751"/>
                  <a:pt x="4127384" y="805344"/>
                </a:cubicBezTo>
                <a:lnTo>
                  <a:pt x="3078760" y="796955"/>
                </a:lnTo>
                <a:cubicBezTo>
                  <a:pt x="3036726" y="796355"/>
                  <a:pt x="2994898" y="790898"/>
                  <a:pt x="2952925" y="788566"/>
                </a:cubicBezTo>
                <a:cubicBezTo>
                  <a:pt x="2792581" y="779658"/>
                  <a:pt x="2701803" y="777592"/>
                  <a:pt x="2533475" y="771788"/>
                </a:cubicBezTo>
                <a:cubicBezTo>
                  <a:pt x="2505512" y="766195"/>
                  <a:pt x="2477882" y="758547"/>
                  <a:pt x="2449585" y="755010"/>
                </a:cubicBezTo>
                <a:cubicBezTo>
                  <a:pt x="2410640" y="750142"/>
                  <a:pt x="2371252" y="749880"/>
                  <a:pt x="2332139" y="746621"/>
                </a:cubicBezTo>
                <a:cubicBezTo>
                  <a:pt x="2304134" y="744287"/>
                  <a:pt x="2276160" y="741516"/>
                  <a:pt x="2248250" y="738232"/>
                </a:cubicBezTo>
                <a:cubicBezTo>
                  <a:pt x="2044649" y="714279"/>
                  <a:pt x="2387764" y="749122"/>
                  <a:pt x="2097248" y="721454"/>
                </a:cubicBezTo>
                <a:cubicBezTo>
                  <a:pt x="2069272" y="718790"/>
                  <a:pt x="2041442" y="714105"/>
                  <a:pt x="2013358" y="713065"/>
                </a:cubicBezTo>
                <a:cubicBezTo>
                  <a:pt x="1890372" y="708510"/>
                  <a:pt x="1767262" y="708191"/>
                  <a:pt x="1644242" y="704676"/>
                </a:cubicBezTo>
                <a:lnTo>
                  <a:pt x="1426128" y="696287"/>
                </a:lnTo>
                <a:lnTo>
                  <a:pt x="889233" y="687898"/>
                </a:lnTo>
                <a:cubicBezTo>
                  <a:pt x="753675" y="681736"/>
                  <a:pt x="709884" y="681341"/>
                  <a:pt x="587229" y="671120"/>
                </a:cubicBezTo>
                <a:cubicBezTo>
                  <a:pt x="559223" y="668786"/>
                  <a:pt x="531396" y="664334"/>
                  <a:pt x="503339" y="662731"/>
                </a:cubicBezTo>
                <a:cubicBezTo>
                  <a:pt x="433489" y="658740"/>
                  <a:pt x="363523" y="657138"/>
                  <a:pt x="293615" y="654342"/>
                </a:cubicBezTo>
                <a:cubicBezTo>
                  <a:pt x="285267" y="653583"/>
                  <a:pt x="176252" y="645981"/>
                  <a:pt x="151002" y="637564"/>
                </a:cubicBezTo>
                <a:cubicBezTo>
                  <a:pt x="141437" y="634376"/>
                  <a:pt x="134224" y="626379"/>
                  <a:pt x="125835" y="620786"/>
                </a:cubicBezTo>
                <a:cubicBezTo>
                  <a:pt x="81094" y="553674"/>
                  <a:pt x="139817" y="634768"/>
                  <a:pt x="83890" y="578841"/>
                </a:cubicBezTo>
                <a:cubicBezTo>
                  <a:pt x="76761" y="571712"/>
                  <a:pt x="73567" y="561419"/>
                  <a:pt x="67112" y="553674"/>
                </a:cubicBezTo>
                <a:cubicBezTo>
                  <a:pt x="59517" y="544560"/>
                  <a:pt x="49229" y="537872"/>
                  <a:pt x="41945" y="528507"/>
                </a:cubicBezTo>
                <a:cubicBezTo>
                  <a:pt x="8292" y="485238"/>
                  <a:pt x="12657" y="490978"/>
                  <a:pt x="0" y="453006"/>
                </a:cubicBezTo>
                <a:cubicBezTo>
                  <a:pt x="2796" y="436228"/>
                  <a:pt x="-50" y="417440"/>
                  <a:pt x="8389" y="402672"/>
                </a:cubicBezTo>
                <a:cubicBezTo>
                  <a:pt x="12776" y="394994"/>
                  <a:pt x="24767" y="395260"/>
                  <a:pt x="33556" y="394283"/>
                </a:cubicBezTo>
                <a:cubicBezTo>
                  <a:pt x="50231" y="392430"/>
                  <a:pt x="67112" y="394283"/>
                  <a:pt x="83890" y="394283"/>
                </a:cubicBez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62325" y="3728375"/>
            <a:ext cx="1755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State specification</a:t>
            </a:r>
          </a:p>
        </p:txBody>
      </p:sp>
      <p:cxnSp>
        <p:nvCxnSpPr>
          <p:cNvPr id="22" name="Straight Connector 21"/>
          <p:cNvCxnSpPr>
            <a:stCxn id="20" idx="22"/>
          </p:cNvCxnSpPr>
          <p:nvPr/>
        </p:nvCxnSpPr>
        <p:spPr bwMode="auto">
          <a:xfrm flipV="1">
            <a:off x="5704514" y="4062056"/>
            <a:ext cx="454061" cy="241632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cxnSpLocks/>
          </p:cNvCxnSpPr>
          <p:nvPr/>
        </p:nvCxnSpPr>
        <p:spPr bwMode="auto">
          <a:xfrm>
            <a:off x="3692969" y="4933725"/>
            <a:ext cx="1257650" cy="157398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7303412" y="4394433"/>
            <a:ext cx="1755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Initial value</a:t>
            </a: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5310787" y="4338186"/>
            <a:ext cx="2017442" cy="276102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E80B11-BF17-463A-8C60-2C877090D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46DDE1-E5BF-4DB3-9041-947C67BDD3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94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18" grpId="0" animBg="1"/>
      <p:bldP spid="19" grpId="0"/>
      <p:bldP spid="20" grpId="0" animBg="1"/>
      <p:bldP spid="21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810" y="1565885"/>
            <a:ext cx="7772400" cy="4114800"/>
          </a:xfrm>
        </p:spPr>
        <p:txBody>
          <a:bodyPr/>
          <a:lstStyle/>
          <a:p>
            <a:r>
              <a:rPr lang="en-US" sz="2400"/>
              <a:t>A module in BSV is like a class definition in Java or C++</a:t>
            </a:r>
          </a:p>
          <a:p>
            <a:pPr lvl="1"/>
            <a:r>
              <a:rPr lang="en-US" sz="2000"/>
              <a:t>It has internal state</a:t>
            </a:r>
          </a:p>
          <a:p>
            <a:pPr lvl="1"/>
            <a:r>
              <a:rPr lang="en-US" sz="2000"/>
              <a:t>The internal state can only be read and manipulated by the (interface) methods</a:t>
            </a:r>
          </a:p>
          <a:p>
            <a:pPr lvl="1"/>
            <a:r>
              <a:rPr lang="en-US" sz="2000"/>
              <a:t>An action specifies which state elements are to be modified </a:t>
            </a:r>
          </a:p>
          <a:p>
            <a:pPr lvl="1"/>
            <a:r>
              <a:rPr lang="en-US" sz="2000"/>
              <a:t>Actions are </a:t>
            </a:r>
            <a:r>
              <a:rPr lang="en-US" sz="2000" i="1"/>
              <a:t>atomic</a:t>
            </a:r>
            <a:r>
              <a:rPr lang="en-US" sz="2000"/>
              <a:t> -- either all the specified state elements are modified or none of them are modified (no partially modified state is visible)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61807" y="5137050"/>
            <a:ext cx="3877985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interface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Counter;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method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Action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err="1"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fontAlgn="ctr"/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method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Bit#(2) read;</a:t>
            </a:r>
          </a:p>
          <a:p>
            <a:r>
              <a:rPr lang="en-US" b="1" err="1">
                <a:latin typeface="Courier New" panose="02070309020205020404" pitchFamily="49" charset="0"/>
                <a:cs typeface="Courier New" panose="02070309020205020404" pitchFamily="49" charset="0"/>
              </a:rPr>
              <a:t>endinterface</a:t>
            </a: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4DAB9-4FF9-4138-A3DD-AB688ADA1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D59C3-090D-474F-98A8-66389CE08A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69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/>
          <p:cNvSpPr/>
          <p:nvPr/>
        </p:nvSpPr>
        <p:spPr bwMode="auto">
          <a:xfrm>
            <a:off x="2720402" y="1495359"/>
            <a:ext cx="4112990" cy="2450639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795" y="259915"/>
            <a:ext cx="8252389" cy="1143000"/>
          </a:xfrm>
        </p:spPr>
        <p:txBody>
          <a:bodyPr/>
          <a:lstStyle/>
          <a:p>
            <a:r>
              <a:rPr lang="en-US"/>
              <a:t>Inside the Modulo-4 counter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2720402" y="2190211"/>
            <a:ext cx="220980" cy="8269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1973655" y="2666611"/>
            <a:ext cx="767669" cy="541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 rot="5400000">
            <a:off x="2566427" y="2396402"/>
            <a:ext cx="550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/>
              <a:t>inc</a:t>
            </a:r>
            <a:endParaRPr lang="en-US"/>
          </a:p>
        </p:txBody>
      </p:sp>
      <p:sp>
        <p:nvSpPr>
          <p:cNvPr id="120" name="Freeform 119"/>
          <p:cNvSpPr/>
          <p:nvPr/>
        </p:nvSpPr>
        <p:spPr bwMode="auto">
          <a:xfrm>
            <a:off x="3182614" y="1790854"/>
            <a:ext cx="3036671" cy="1563642"/>
          </a:xfrm>
          <a:custGeom>
            <a:avLst/>
            <a:gdLst>
              <a:gd name="connsiteX0" fmla="*/ 2891196 w 2891196"/>
              <a:gd name="connsiteY0" fmla="*/ 898543 h 1083537"/>
              <a:gd name="connsiteX1" fmla="*/ 2885910 w 2891196"/>
              <a:gd name="connsiteY1" fmla="*/ 0 h 1083537"/>
              <a:gd name="connsiteX2" fmla="*/ 0 w 2891196"/>
              <a:gd name="connsiteY2" fmla="*/ 5285 h 1083537"/>
              <a:gd name="connsiteX3" fmla="*/ 5286 w 2891196"/>
              <a:gd name="connsiteY3" fmla="*/ 1083537 h 1083537"/>
              <a:gd name="connsiteX4" fmla="*/ 295991 w 2891196"/>
              <a:gd name="connsiteY4" fmla="*/ 1083537 h 1083537"/>
              <a:gd name="connsiteX0" fmla="*/ 2891196 w 2891196"/>
              <a:gd name="connsiteY0" fmla="*/ 898543 h 1083537"/>
              <a:gd name="connsiteX1" fmla="*/ 2885910 w 2891196"/>
              <a:gd name="connsiteY1" fmla="*/ 0 h 1083537"/>
              <a:gd name="connsiteX2" fmla="*/ 0 w 2891196"/>
              <a:gd name="connsiteY2" fmla="*/ 5285 h 1083537"/>
              <a:gd name="connsiteX3" fmla="*/ 5286 w 2891196"/>
              <a:gd name="connsiteY3" fmla="*/ 1083537 h 1083537"/>
              <a:gd name="connsiteX4" fmla="*/ 369269 w 2891196"/>
              <a:gd name="connsiteY4" fmla="*/ 1083537 h 1083537"/>
              <a:gd name="connsiteX0" fmla="*/ 2891196 w 2891196"/>
              <a:gd name="connsiteY0" fmla="*/ 799651 h 1083537"/>
              <a:gd name="connsiteX1" fmla="*/ 2885910 w 2891196"/>
              <a:gd name="connsiteY1" fmla="*/ 0 h 1083537"/>
              <a:gd name="connsiteX2" fmla="*/ 0 w 2891196"/>
              <a:gd name="connsiteY2" fmla="*/ 5285 h 1083537"/>
              <a:gd name="connsiteX3" fmla="*/ 5286 w 2891196"/>
              <a:gd name="connsiteY3" fmla="*/ 1083537 h 1083537"/>
              <a:gd name="connsiteX4" fmla="*/ 369269 w 2891196"/>
              <a:gd name="connsiteY4" fmla="*/ 1083537 h 1083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91196" h="1083537">
                <a:moveTo>
                  <a:pt x="2891196" y="799651"/>
                </a:moveTo>
                <a:lnTo>
                  <a:pt x="2885910" y="0"/>
                </a:lnTo>
                <a:lnTo>
                  <a:pt x="0" y="5285"/>
                </a:lnTo>
                <a:lnTo>
                  <a:pt x="5286" y="1083537"/>
                </a:lnTo>
                <a:lnTo>
                  <a:pt x="369269" y="1083537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6612412" y="2210472"/>
            <a:ext cx="220980" cy="8269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060" name="Freeform 2059"/>
          <p:cNvSpPr/>
          <p:nvPr/>
        </p:nvSpPr>
        <p:spPr bwMode="auto">
          <a:xfrm>
            <a:off x="2959411" y="1661725"/>
            <a:ext cx="2885910" cy="877402"/>
          </a:xfrm>
          <a:custGeom>
            <a:avLst/>
            <a:gdLst>
              <a:gd name="connsiteX0" fmla="*/ 0 w 2885910"/>
              <a:gd name="connsiteY0" fmla="*/ 877402 h 877402"/>
              <a:gd name="connsiteX1" fmla="*/ 95140 w 2885910"/>
              <a:gd name="connsiteY1" fmla="*/ 877402 h 877402"/>
              <a:gd name="connsiteX2" fmla="*/ 95140 w 2885910"/>
              <a:gd name="connsiteY2" fmla="*/ 0 h 877402"/>
              <a:gd name="connsiteX3" fmla="*/ 2885910 w 2885910"/>
              <a:gd name="connsiteY3" fmla="*/ 0 h 877402"/>
              <a:gd name="connsiteX4" fmla="*/ 2885910 w 2885910"/>
              <a:gd name="connsiteY4" fmla="*/ 475700 h 877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5910" h="877402">
                <a:moveTo>
                  <a:pt x="0" y="877402"/>
                </a:moveTo>
                <a:lnTo>
                  <a:pt x="95140" y="877402"/>
                </a:lnTo>
                <a:lnTo>
                  <a:pt x="95140" y="0"/>
                </a:lnTo>
                <a:lnTo>
                  <a:pt x="2885910" y="0"/>
                </a:lnTo>
                <a:lnTo>
                  <a:pt x="2885910" y="475700"/>
                </a:ln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1414150" y="4083120"/>
            <a:ext cx="487184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module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moduloCounter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(Counter);</a:t>
            </a:r>
          </a:p>
          <a:p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#(Bit#(2))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cnt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&lt;-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mkReg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(0);</a:t>
            </a:r>
          </a:p>
          <a:p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Action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fontAlgn="ctr"/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     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cnt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&lt;= cnt+1;</a:t>
            </a:r>
          </a:p>
          <a:p>
            <a:pPr fontAlgn="ctr"/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b="1" err="1">
                <a:latin typeface="Courier New" panose="02070309020205020404" pitchFamily="49" charset="0"/>
                <a:cs typeface="Courier New" panose="02070309020205020404" pitchFamily="49" charset="0"/>
              </a:rPr>
              <a:t>endmethod</a:t>
            </a:r>
            <a:endParaRPr lang="en-US" sz="18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Bit#(2) read;</a:t>
            </a:r>
          </a:p>
          <a:p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err="1">
                <a:latin typeface="Courier New" panose="02070309020205020404" pitchFamily="49" charset="0"/>
                <a:cs typeface="Courier New" panose="02070309020205020404" pitchFamily="49" charset="0"/>
              </a:rPr>
              <a:t>cnt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b="1" err="1">
                <a:latin typeface="Courier New" panose="02070309020205020404" pitchFamily="49" charset="0"/>
                <a:cs typeface="Courier New" panose="02070309020205020404" pitchFamily="49" charset="0"/>
              </a:rPr>
              <a:t>endmethod</a:t>
            </a:r>
            <a:endParaRPr lang="en-US" sz="18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err="1">
                <a:latin typeface="Courier New" panose="02070309020205020404" pitchFamily="49" charset="0"/>
                <a:cs typeface="Courier New" panose="02070309020205020404" pitchFamily="49" charset="0"/>
              </a:rPr>
              <a:t>endmodule</a:t>
            </a:r>
            <a:endParaRPr lang="en-US" sz="18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 rot="5400000">
            <a:off x="6358726" y="2472603"/>
            <a:ext cx="760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read</a:t>
            </a:r>
          </a:p>
        </p:txBody>
      </p:sp>
      <p:sp>
        <p:nvSpPr>
          <p:cNvPr id="55" name="Freeform 54"/>
          <p:cNvSpPr/>
          <p:nvPr/>
        </p:nvSpPr>
        <p:spPr bwMode="auto">
          <a:xfrm>
            <a:off x="5152353" y="2596598"/>
            <a:ext cx="1463213" cy="1225775"/>
          </a:xfrm>
          <a:custGeom>
            <a:avLst/>
            <a:gdLst>
              <a:gd name="connsiteX0" fmla="*/ 3412 w 1354540"/>
              <a:gd name="connsiteY0" fmla="*/ 747215 h 1276066"/>
              <a:gd name="connsiteX1" fmla="*/ 0 w 1354540"/>
              <a:gd name="connsiteY1" fmla="*/ 1276066 h 1276066"/>
              <a:gd name="connsiteX2" fmla="*/ 1108880 w 1354540"/>
              <a:gd name="connsiteY2" fmla="*/ 1272654 h 1276066"/>
              <a:gd name="connsiteX3" fmla="*/ 1105469 w 1354540"/>
              <a:gd name="connsiteY3" fmla="*/ 3412 h 1276066"/>
              <a:gd name="connsiteX4" fmla="*/ 1354540 w 1354540"/>
              <a:gd name="connsiteY4" fmla="*/ 0 h 1276066"/>
              <a:gd name="connsiteX0" fmla="*/ 3412 w 1210575"/>
              <a:gd name="connsiteY0" fmla="*/ 743803 h 1272654"/>
              <a:gd name="connsiteX1" fmla="*/ 0 w 1210575"/>
              <a:gd name="connsiteY1" fmla="*/ 1272654 h 1272654"/>
              <a:gd name="connsiteX2" fmla="*/ 1108880 w 1210575"/>
              <a:gd name="connsiteY2" fmla="*/ 1269242 h 1272654"/>
              <a:gd name="connsiteX3" fmla="*/ 1105469 w 1210575"/>
              <a:gd name="connsiteY3" fmla="*/ 0 h 1272654"/>
              <a:gd name="connsiteX4" fmla="*/ 1210575 w 1210575"/>
              <a:gd name="connsiteY4" fmla="*/ 7215 h 1272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0575" h="1272654">
                <a:moveTo>
                  <a:pt x="3412" y="743803"/>
                </a:moveTo>
                <a:cubicBezTo>
                  <a:pt x="2275" y="920087"/>
                  <a:pt x="1137" y="1096370"/>
                  <a:pt x="0" y="1272654"/>
                </a:cubicBezTo>
                <a:lnTo>
                  <a:pt x="1108880" y="1269242"/>
                </a:lnTo>
                <a:lnTo>
                  <a:pt x="1105469" y="0"/>
                </a:lnTo>
                <a:lnTo>
                  <a:pt x="1210575" y="7215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629FE9D-D1D4-F650-655C-9086FFE637EB}"/>
              </a:ext>
            </a:extLst>
          </p:cNvPr>
          <p:cNvGrpSpPr/>
          <p:nvPr/>
        </p:nvGrpSpPr>
        <p:grpSpPr>
          <a:xfrm>
            <a:off x="4077335" y="2100543"/>
            <a:ext cx="2146365" cy="1509215"/>
            <a:chOff x="6312882" y="4575046"/>
            <a:chExt cx="2146365" cy="150921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A8F0224-AD12-C640-D2B4-6D1C710645D8}"/>
                </a:ext>
              </a:extLst>
            </p:cNvPr>
            <p:cNvGrpSpPr/>
            <p:nvPr/>
          </p:nvGrpSpPr>
          <p:grpSpPr>
            <a:xfrm>
              <a:off x="6312882" y="4575046"/>
              <a:ext cx="2146365" cy="1509215"/>
              <a:chOff x="4062792" y="2332020"/>
              <a:chExt cx="2146365" cy="1509215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3B919BF1-645F-A7BE-7BB9-401F0870BA37}"/>
                  </a:ext>
                </a:extLst>
              </p:cNvPr>
              <p:cNvGrpSpPr/>
              <p:nvPr/>
            </p:nvGrpSpPr>
            <p:grpSpPr>
              <a:xfrm>
                <a:off x="4062792" y="2332020"/>
                <a:ext cx="1890219" cy="1509215"/>
                <a:chOff x="4062792" y="2332020"/>
                <a:chExt cx="1890219" cy="1509215"/>
              </a:xfrm>
            </p:grpSpPr>
            <p:cxnSp>
              <p:nvCxnSpPr>
                <p:cNvPr id="12" name="Straight Arrow Connector 11">
                  <a:extLst>
                    <a:ext uri="{FF2B5EF4-FFF2-40B4-BE49-F238E27FC236}">
                      <a16:creationId xmlns:a16="http://schemas.microsoft.com/office/drawing/2014/main" id="{6F9C65B6-A0F6-1B90-D92D-E2EDF4C60962}"/>
                    </a:ext>
                  </a:extLst>
                </p:cNvPr>
                <p:cNvCxnSpPr/>
                <p:nvPr/>
              </p:nvCxnSpPr>
              <p:spPr bwMode="auto">
                <a:xfrm flipV="1">
                  <a:off x="4062792" y="3568494"/>
                  <a:ext cx="1608804" cy="5684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</p:cxnSp>
            <p:sp>
              <p:nvSpPr>
                <p:cNvPr id="14" name="Trapezoid 13">
                  <a:extLst>
                    <a:ext uri="{FF2B5EF4-FFF2-40B4-BE49-F238E27FC236}">
                      <a16:creationId xmlns:a16="http://schemas.microsoft.com/office/drawing/2014/main" id="{70E62182-21A6-7DB5-2CF8-361E702446E2}"/>
                    </a:ext>
                  </a:extLst>
                </p:cNvPr>
                <p:cNvSpPr/>
                <p:nvPr/>
              </p:nvSpPr>
              <p:spPr bwMode="auto">
                <a:xfrm rot="5400000">
                  <a:off x="5057423" y="2945647"/>
                  <a:ext cx="1509215" cy="281961"/>
                </a:xfrm>
                <a:prstGeom prst="trapezoid">
                  <a:avLst/>
                </a:prstGeom>
                <a:solidFill>
                  <a:schemeClr val="bg2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90000"/>
                    </a:lnSpc>
                    <a:spcBef>
                      <a:spcPct val="25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tabLst/>
                  </a:pPr>
                  <a:endPara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endParaRPr>
                </a:p>
              </p:txBody>
            </p:sp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C037254F-5AE4-BBFE-C644-284D11616CD5}"/>
                    </a:ext>
                  </a:extLst>
                </p:cNvPr>
                <p:cNvSpPr txBox="1"/>
                <p:nvPr/>
              </p:nvSpPr>
              <p:spPr>
                <a:xfrm>
                  <a:off x="5627714" y="2567829"/>
                  <a:ext cx="250390" cy="2154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800"/>
                    <a:t>1</a:t>
                  </a:r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2E56DD6E-17B0-9AA4-E671-02FB3C706447}"/>
                    </a:ext>
                  </a:extLst>
                </p:cNvPr>
                <p:cNvSpPr txBox="1"/>
                <p:nvPr/>
              </p:nvSpPr>
              <p:spPr>
                <a:xfrm>
                  <a:off x="5634588" y="3413201"/>
                  <a:ext cx="250390" cy="2154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800"/>
                    <a:t>0</a:t>
                  </a:r>
                </a:p>
              </p:txBody>
            </p: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AB0F7845-11C5-6D0E-3FC1-E59FE993EA8A}"/>
                    </a:ext>
                  </a:extLst>
                </p:cNvPr>
                <p:cNvCxnSpPr/>
                <p:nvPr/>
              </p:nvCxnSpPr>
              <p:spPr>
                <a:xfrm>
                  <a:off x="5244816" y="2667770"/>
                  <a:ext cx="443495" cy="300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Freeform 28">
                  <a:extLst>
                    <a:ext uri="{FF2B5EF4-FFF2-40B4-BE49-F238E27FC236}">
                      <a16:creationId xmlns:a16="http://schemas.microsoft.com/office/drawing/2014/main" id="{80F7063F-EE60-1489-04D7-CB54F151E643}"/>
                    </a:ext>
                  </a:extLst>
                </p:cNvPr>
                <p:cNvSpPr/>
                <p:nvPr/>
              </p:nvSpPr>
              <p:spPr bwMode="auto">
                <a:xfrm>
                  <a:off x="4425417" y="2659455"/>
                  <a:ext cx="279806" cy="926518"/>
                </a:xfrm>
                <a:custGeom>
                  <a:avLst/>
                  <a:gdLst>
                    <a:gd name="connsiteX0" fmla="*/ 0 w 341832"/>
                    <a:gd name="connsiteY0" fmla="*/ 427290 h 427290"/>
                    <a:gd name="connsiteX1" fmla="*/ 17091 w 341832"/>
                    <a:gd name="connsiteY1" fmla="*/ 0 h 427290"/>
                    <a:gd name="connsiteX2" fmla="*/ 341832 w 341832"/>
                    <a:gd name="connsiteY2" fmla="*/ 8546 h 427290"/>
                    <a:gd name="connsiteX0" fmla="*/ 17092 w 324741"/>
                    <a:gd name="connsiteY0" fmla="*/ 427290 h 427290"/>
                    <a:gd name="connsiteX1" fmla="*/ 0 w 324741"/>
                    <a:gd name="connsiteY1" fmla="*/ 0 h 427290"/>
                    <a:gd name="connsiteX2" fmla="*/ 324741 w 324741"/>
                    <a:gd name="connsiteY2" fmla="*/ 8546 h 427290"/>
                    <a:gd name="connsiteX0" fmla="*/ 0 w 328792"/>
                    <a:gd name="connsiteY0" fmla="*/ 427290 h 427290"/>
                    <a:gd name="connsiteX1" fmla="*/ 4051 w 328792"/>
                    <a:gd name="connsiteY1" fmla="*/ 0 h 427290"/>
                    <a:gd name="connsiteX2" fmla="*/ 328792 w 328792"/>
                    <a:gd name="connsiteY2" fmla="*/ 8546 h 427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28792" h="427290">
                      <a:moveTo>
                        <a:pt x="0" y="427290"/>
                      </a:moveTo>
                      <a:cubicBezTo>
                        <a:pt x="1350" y="284860"/>
                        <a:pt x="2701" y="142430"/>
                        <a:pt x="4051" y="0"/>
                      </a:cubicBezTo>
                      <a:lnTo>
                        <a:pt x="328792" y="8546"/>
                      </a:lnTo>
                    </a:path>
                  </a:pathLst>
                </a:custGeom>
                <a:no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90000"/>
                    </a:lnSpc>
                    <a:spcBef>
                      <a:spcPct val="25000"/>
                    </a:spcBef>
                    <a:spcAft>
                      <a:spcPct val="0"/>
                    </a:spcAft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tabLst/>
                  </a:pPr>
                  <a:endParaRPr kumimoji="0" lang="en-US" sz="20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endParaRPr>
                </a:p>
              </p:txBody>
            </p:sp>
          </p:grp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83B7B2BF-8971-8FCC-BC16-05176A527622}"/>
                  </a:ext>
                </a:extLst>
              </p:cNvPr>
              <p:cNvCxnSpPr/>
              <p:nvPr/>
            </p:nvCxnSpPr>
            <p:spPr bwMode="auto">
              <a:xfrm flipV="1">
                <a:off x="5946844" y="3181973"/>
                <a:ext cx="262313" cy="4200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0835929-DC47-1B14-01BD-F8366AA46C18}"/>
                </a:ext>
              </a:extLst>
            </p:cNvPr>
            <p:cNvSpPr txBox="1"/>
            <p:nvPr/>
          </p:nvSpPr>
          <p:spPr>
            <a:xfrm>
              <a:off x="6939589" y="4709178"/>
              <a:ext cx="548963" cy="369332"/>
            </a:xfrm>
            <a:prstGeom prst="rect">
              <a:avLst/>
            </a:prstGeom>
            <a:solidFill>
              <a:schemeClr val="tx1">
                <a:lumMod val="40000"/>
                <a:lumOff val="60000"/>
              </a:schemeClr>
            </a:solidFill>
            <a:ln w="1905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/>
                <a:t>+1</a:t>
              </a:r>
            </a:p>
          </p:txBody>
        </p:sp>
      </p:grpSp>
      <p:sp>
        <p:nvSpPr>
          <p:cNvPr id="112" name="Rectangle 111"/>
          <p:cNvSpPr/>
          <p:nvPr/>
        </p:nvSpPr>
        <p:spPr bwMode="auto">
          <a:xfrm>
            <a:off x="3565965" y="3181724"/>
            <a:ext cx="568218" cy="3429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tabLst/>
            </a:pPr>
            <a:r>
              <a:rPr lang="en-US" sz="1200" err="1">
                <a:latin typeface="+mj-lt"/>
                <a:cs typeface="Courier New" panose="02070309020205020404" pitchFamily="49" charset="0"/>
              </a:rPr>
              <a:t>cnt</a:t>
            </a:r>
            <a:endParaRPr kumimoji="0" lang="en-US" sz="11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cs typeface="Courier New" panose="02070309020205020404" pitchFamily="49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C6252FB-BB3F-602B-14BE-16BA2EF31830}"/>
              </a:ext>
            </a:extLst>
          </p:cNvPr>
          <p:cNvSpPr txBox="1"/>
          <p:nvPr/>
        </p:nvSpPr>
        <p:spPr>
          <a:xfrm>
            <a:off x="6400800" y="4415780"/>
            <a:ext cx="24863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If the user calls read and </a:t>
            </a:r>
            <a:r>
              <a:rPr lang="en-US" err="1">
                <a:latin typeface="Comic Sans MS" panose="030F0702030302020204" pitchFamily="66" charset="0"/>
              </a:rPr>
              <a:t>inc</a:t>
            </a:r>
            <a:r>
              <a:rPr lang="en-US">
                <a:latin typeface="Comic Sans MS" panose="030F0702030302020204" pitchFamily="66" charset="0"/>
              </a:rPr>
              <a:t> together, what value will read get?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7D77E91-444A-91E6-B1F3-17EEE65598D8}"/>
              </a:ext>
            </a:extLst>
          </p:cNvPr>
          <p:cNvSpPr txBox="1"/>
          <p:nvPr/>
        </p:nvSpPr>
        <p:spPr>
          <a:xfrm>
            <a:off x="6938853" y="5939331"/>
            <a:ext cx="19482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The old value of </a:t>
            </a:r>
            <a:r>
              <a:rPr lang="en-US" err="1">
                <a:latin typeface="Comic Sans MS" panose="030F0702030302020204" pitchFamily="66" charset="0"/>
              </a:rPr>
              <a:t>cnt</a:t>
            </a:r>
            <a:r>
              <a:rPr lang="en-US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66990D0-AE99-4E53-ACBB-34539897C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63194D79-A8CD-4FE0-8E0A-E044FB14B7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0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animBg="1"/>
      <p:bldP spid="2060" grpId="0" animBg="1"/>
      <p:bldP spid="55" grpId="0" animBg="1"/>
      <p:bldP spid="112" grpId="0" animBg="1"/>
      <p:bldP spid="43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Another example: GCD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ea typeface="Verdana"/>
              </a:rPr>
              <a:t>When the machine keeps going on its own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87D8C-5981-4A1D-ADFE-986AE787FC6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4E8A2-1463-4CE8-A62B-D9BAAC206B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2DBA8F0E-D6DA-4224-82EA-C9BF982C3C9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73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A hardware module for computing GCD</a:t>
            </a:r>
          </a:p>
        </p:txBody>
      </p:sp>
      <p:sp>
        <p:nvSpPr>
          <p:cNvPr id="15616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69950" y="1612101"/>
            <a:ext cx="7772400" cy="46847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-96" charset="2"/>
              <a:buNone/>
              <a:tabLst>
                <a:tab pos="1828800" algn="l"/>
                <a:tab pos="4572000" algn="l"/>
                <a:tab pos="5892800" algn="l"/>
              </a:tabLst>
            </a:pPr>
            <a:r>
              <a:rPr lang="en-US" sz="2000"/>
              <a:t>Euclid’s algorithm for computing the Greatest Common Divisor (GCD):</a:t>
            </a:r>
          </a:p>
          <a:p>
            <a:pPr marL="0" indent="0" eaLnBrk="1" hangingPunct="1">
              <a:lnSpc>
                <a:spcPct val="90000"/>
              </a:lnSpc>
              <a:buFont typeface="Wingdings" pitchFamily="-96" charset="2"/>
              <a:buNone/>
              <a:tabLst>
                <a:tab pos="1828800" algn="l"/>
                <a:tab pos="4572000" algn="l"/>
                <a:tab pos="5892800" algn="l"/>
              </a:tabLst>
            </a:pPr>
            <a:r>
              <a:rPr lang="en-US" sz="2000"/>
              <a:t>	15	6</a:t>
            </a:r>
          </a:p>
          <a:p>
            <a:pPr marL="0" indent="0" eaLnBrk="1" hangingPunct="1">
              <a:lnSpc>
                <a:spcPct val="90000"/>
              </a:lnSpc>
              <a:buFont typeface="Wingdings" pitchFamily="-96" charset="2"/>
              <a:buNone/>
              <a:tabLst>
                <a:tab pos="1828800" algn="l"/>
                <a:tab pos="4572000" algn="l"/>
                <a:tab pos="5892800" algn="l"/>
              </a:tabLst>
            </a:pPr>
            <a:r>
              <a:rPr lang="en-US" sz="2000"/>
              <a:t>	 9	6	</a:t>
            </a:r>
            <a:r>
              <a:rPr lang="en-US" sz="2000" i="1">
                <a:solidFill>
                  <a:srgbClr val="F23838"/>
                </a:solidFill>
              </a:rPr>
              <a:t>subtract</a:t>
            </a:r>
            <a:endParaRPr lang="en-US" sz="2000"/>
          </a:p>
          <a:p>
            <a:pPr marL="0" indent="0" eaLnBrk="1" hangingPunct="1">
              <a:lnSpc>
                <a:spcPct val="90000"/>
              </a:lnSpc>
              <a:buFont typeface="Wingdings" pitchFamily="-96" charset="2"/>
              <a:buNone/>
              <a:tabLst>
                <a:tab pos="1828800" algn="l"/>
                <a:tab pos="4572000" algn="l"/>
                <a:tab pos="5892800" algn="l"/>
              </a:tabLst>
            </a:pPr>
            <a:r>
              <a:rPr lang="en-US" sz="2000"/>
              <a:t>	 3	6	</a:t>
            </a:r>
            <a:r>
              <a:rPr lang="en-US" sz="2000" i="1">
                <a:solidFill>
                  <a:srgbClr val="F23838"/>
                </a:solidFill>
              </a:rPr>
              <a:t>subtract</a:t>
            </a:r>
            <a:endParaRPr lang="en-US" sz="2000"/>
          </a:p>
          <a:p>
            <a:pPr marL="0" indent="0" eaLnBrk="1" hangingPunct="1">
              <a:lnSpc>
                <a:spcPct val="90000"/>
              </a:lnSpc>
              <a:buFont typeface="Wingdings" pitchFamily="-96" charset="2"/>
              <a:buNone/>
              <a:tabLst>
                <a:tab pos="1828800" algn="l"/>
                <a:tab pos="4572000" algn="l"/>
                <a:tab pos="5892800" algn="l"/>
              </a:tabLst>
            </a:pPr>
            <a:r>
              <a:rPr lang="en-US" sz="2000"/>
              <a:t>	 6	3	   </a:t>
            </a:r>
            <a:r>
              <a:rPr lang="en-US" sz="2000" i="1">
                <a:solidFill>
                  <a:srgbClr val="F23838"/>
                </a:solidFill>
              </a:rPr>
              <a:t>swap</a:t>
            </a:r>
            <a:endParaRPr lang="en-US" sz="2000"/>
          </a:p>
          <a:p>
            <a:pPr marL="0" indent="0" eaLnBrk="1" hangingPunct="1">
              <a:lnSpc>
                <a:spcPct val="90000"/>
              </a:lnSpc>
              <a:buFont typeface="Wingdings" pitchFamily="-96" charset="2"/>
              <a:buNone/>
              <a:tabLst>
                <a:tab pos="1828800" algn="l"/>
                <a:tab pos="4572000" algn="l"/>
                <a:tab pos="5892800" algn="l"/>
              </a:tabLst>
            </a:pPr>
            <a:r>
              <a:rPr lang="en-US" sz="2000"/>
              <a:t>	 3	3	</a:t>
            </a:r>
            <a:r>
              <a:rPr lang="en-US" sz="2000" i="1">
                <a:solidFill>
                  <a:srgbClr val="F23838"/>
                </a:solidFill>
              </a:rPr>
              <a:t>subtract</a:t>
            </a:r>
            <a:endParaRPr lang="en-US" sz="2000"/>
          </a:p>
          <a:p>
            <a:pPr marL="0" indent="0" eaLnBrk="1" hangingPunct="1">
              <a:lnSpc>
                <a:spcPct val="90000"/>
              </a:lnSpc>
              <a:buFont typeface="Wingdings" pitchFamily="-96" charset="2"/>
              <a:buNone/>
              <a:tabLst>
                <a:tab pos="1828800" algn="l"/>
                <a:tab pos="4572000" algn="l"/>
                <a:tab pos="5892800" algn="l"/>
              </a:tabLst>
            </a:pPr>
            <a:r>
              <a:rPr lang="en-US" sz="2000"/>
              <a:t>	 0	3</a:t>
            </a:r>
            <a:r>
              <a:rPr lang="en-US" sz="2000">
                <a:solidFill>
                  <a:srgbClr val="F23838"/>
                </a:solidFill>
              </a:rPr>
              <a:t>	</a:t>
            </a:r>
            <a:r>
              <a:rPr lang="en-US" sz="2000" i="1">
                <a:solidFill>
                  <a:srgbClr val="F23838"/>
                </a:solidFill>
              </a:rPr>
              <a:t>subtract</a:t>
            </a:r>
            <a:endParaRPr lang="en-US" sz="2000">
              <a:solidFill>
                <a:srgbClr val="F23838"/>
              </a:solidFill>
            </a:endParaRPr>
          </a:p>
        </p:txBody>
      </p:sp>
      <p:sp>
        <p:nvSpPr>
          <p:cNvPr id="1561604" name="Oval 4"/>
          <p:cNvSpPr>
            <a:spLocks noChangeArrowheads="1"/>
          </p:cNvSpPr>
          <p:nvPr/>
        </p:nvSpPr>
        <p:spPr bwMode="auto">
          <a:xfrm>
            <a:off x="5240307" y="3916631"/>
            <a:ext cx="730250" cy="347898"/>
          </a:xfrm>
          <a:prstGeom prst="ellipse">
            <a:avLst/>
          </a:prstGeom>
          <a:noFill/>
          <a:ln w="127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45" name="Freeform 5"/>
          <p:cNvSpPr>
            <a:spLocks/>
          </p:cNvSpPr>
          <p:nvPr/>
        </p:nvSpPr>
        <p:spPr bwMode="auto">
          <a:xfrm>
            <a:off x="2743200" y="5450676"/>
            <a:ext cx="630238" cy="569913"/>
          </a:xfrm>
          <a:custGeom>
            <a:avLst/>
            <a:gdLst>
              <a:gd name="T0" fmla="*/ 2147483647 w 397"/>
              <a:gd name="T1" fmla="*/ 2147483647 h 359"/>
              <a:gd name="T2" fmla="*/ 2147483647 w 397"/>
              <a:gd name="T3" fmla="*/ 2147483647 h 359"/>
              <a:gd name="T4" fmla="*/ 2147483647 w 397"/>
              <a:gd name="T5" fmla="*/ 2147483647 h 359"/>
              <a:gd name="T6" fmla="*/ 2147483647 w 397"/>
              <a:gd name="T7" fmla="*/ 2147483647 h 359"/>
              <a:gd name="T8" fmla="*/ 0 w 397"/>
              <a:gd name="T9" fmla="*/ 2147483647 h 359"/>
              <a:gd name="T10" fmla="*/ 2147483647 w 397"/>
              <a:gd name="T11" fmla="*/ 2147483647 h 359"/>
              <a:gd name="T12" fmla="*/ 2147483647 w 397"/>
              <a:gd name="T13" fmla="*/ 2147483647 h 3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97"/>
              <a:gd name="T22" fmla="*/ 0 h 359"/>
              <a:gd name="T23" fmla="*/ 397 w 397"/>
              <a:gd name="T24" fmla="*/ 359 h 35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97" h="359">
                <a:moveTo>
                  <a:pt x="64" y="30"/>
                </a:moveTo>
                <a:cubicBezTo>
                  <a:pt x="185" y="37"/>
                  <a:pt x="282" y="0"/>
                  <a:pt x="346" y="94"/>
                </a:cubicBezTo>
                <a:cubicBezTo>
                  <a:pt x="372" y="180"/>
                  <a:pt x="397" y="265"/>
                  <a:pt x="294" y="299"/>
                </a:cubicBezTo>
                <a:cubicBezTo>
                  <a:pt x="245" y="332"/>
                  <a:pt x="213" y="339"/>
                  <a:pt x="154" y="350"/>
                </a:cubicBezTo>
                <a:cubicBezTo>
                  <a:pt x="37" y="336"/>
                  <a:pt x="23" y="359"/>
                  <a:pt x="0" y="248"/>
                </a:cubicBezTo>
                <a:cubicBezTo>
                  <a:pt x="4" y="235"/>
                  <a:pt x="4" y="219"/>
                  <a:pt x="13" y="210"/>
                </a:cubicBezTo>
                <a:cubicBezTo>
                  <a:pt x="35" y="188"/>
                  <a:pt x="90" y="158"/>
                  <a:pt x="90" y="158"/>
                </a:cubicBezTo>
              </a:path>
            </a:pathLst>
          </a:custGeom>
          <a:noFill/>
          <a:ln w="3175" cap="flat" cmpd="sng">
            <a:noFill/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61606" name="Text Box 6"/>
          <p:cNvSpPr txBox="1">
            <a:spLocks noChangeArrowheads="1"/>
          </p:cNvSpPr>
          <p:nvPr/>
        </p:nvSpPr>
        <p:spPr bwMode="auto">
          <a:xfrm>
            <a:off x="3878232" y="4028720"/>
            <a:ext cx="1727200" cy="40011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i="1">
                <a:solidFill>
                  <a:srgbClr val="F23838"/>
                </a:solidFill>
              </a:rPr>
              <a:t>answer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19354" y="4583152"/>
            <a:ext cx="7104926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err="1"/>
              <a:t>gcd</a:t>
            </a:r>
            <a:r>
              <a:rPr lang="en-US"/>
              <a:t> (</a:t>
            </a:r>
            <a:r>
              <a:rPr lang="en-US" err="1"/>
              <a:t>a,b</a:t>
            </a:r>
            <a:r>
              <a:rPr lang="en-US"/>
              <a:t>) = if a==0 then b			\\ stop</a:t>
            </a:r>
          </a:p>
          <a:p>
            <a:r>
              <a:rPr lang="en-US"/>
              <a:t>                  else if a&gt;=b then </a:t>
            </a:r>
            <a:r>
              <a:rPr lang="en-US" err="1"/>
              <a:t>gcd</a:t>
            </a:r>
            <a:r>
              <a:rPr lang="en-US"/>
              <a:t>(a-</a:t>
            </a:r>
            <a:r>
              <a:rPr lang="en-US" err="1"/>
              <a:t>b,b</a:t>
            </a:r>
            <a:r>
              <a:rPr lang="en-US"/>
              <a:t>)	\\ subtract </a:t>
            </a:r>
          </a:p>
          <a:p>
            <a:r>
              <a:rPr lang="en-US"/>
              <a:t>                  else </a:t>
            </a:r>
            <a:r>
              <a:rPr lang="en-US" err="1"/>
              <a:t>gcd</a:t>
            </a:r>
            <a:r>
              <a:rPr lang="en-US"/>
              <a:t> (</a:t>
            </a:r>
            <a:r>
              <a:rPr lang="en-US" err="1"/>
              <a:t>b,a</a:t>
            </a:r>
            <a:r>
              <a:rPr lang="en-US"/>
              <a:t>)			\\ swap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60E36C-05C1-57D0-2CBA-0782D66F30C6}"/>
              </a:ext>
            </a:extLst>
          </p:cNvPr>
          <p:cNvSpPr txBox="1"/>
          <p:nvPr/>
        </p:nvSpPr>
        <p:spPr>
          <a:xfrm>
            <a:off x="1375317" y="5824967"/>
            <a:ext cx="674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latin typeface="Comic Sans MS" panose="030F0702030302020204" pitchFamily="66" charset="0"/>
              </a:rPr>
              <a:t>Number of steps to compute the answer are input dependent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CBCF7E9-0FF8-43B3-9A91-4468167F4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8, 2024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BE2D4B-5486-4F62-AA50-F75802A8BD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L02-</a:t>
            </a:r>
            <a:fld id="{4F9502F6-954B-46E9-AC05-33DEDF4CA0B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1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1604" grpId="0" animBg="1"/>
      <p:bldP spid="1561606" grpId="0"/>
      <p:bldP spid="2" grpId="0" animBg="1"/>
      <p:bldP spid="5" grpId="0"/>
    </p:bld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Designs\Blueprint.pot</Template>
  <Application>Microsoft Office PowerPoint</Application>
  <PresentationFormat>On-screen Show (4:3)</PresentationFormat>
  <Slides>32</Slides>
  <Notes>17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Blueprint</vt:lpstr>
      <vt:lpstr>PowerPoint Presentation</vt:lpstr>
      <vt:lpstr>Outline</vt:lpstr>
      <vt:lpstr>Github classroom lab 1</vt:lpstr>
      <vt:lpstr>Modulo-4 counter</vt:lpstr>
      <vt:lpstr>Modulo-4 counter in BSV</vt:lpstr>
      <vt:lpstr>Modules</vt:lpstr>
      <vt:lpstr>Inside the Modulo-4 counter</vt:lpstr>
      <vt:lpstr>Another example: GCD</vt:lpstr>
      <vt:lpstr>A hardware module for computing GCD</vt:lpstr>
      <vt:lpstr>GCD module</vt:lpstr>
      <vt:lpstr>GCD in BSV</vt:lpstr>
      <vt:lpstr>Rule</vt:lpstr>
      <vt:lpstr>Parallel Composition of Actions &amp; Double-Writes</vt:lpstr>
      <vt:lpstr>Calling the GCD module</vt:lpstr>
      <vt:lpstr>Guarded interfaces</vt:lpstr>
      <vt:lpstr>GCD with and without guards</vt:lpstr>
      <vt:lpstr>GCD with guarded interfaces implementation</vt:lpstr>
      <vt:lpstr>Code available:</vt:lpstr>
      <vt:lpstr>Defining FIFOs and it’s uses</vt:lpstr>
      <vt:lpstr>FIFO Module Interface with Guards</vt:lpstr>
      <vt:lpstr>One-Element FIFO Implementation with guards</vt:lpstr>
      <vt:lpstr>Guards vs Ifs</vt:lpstr>
      <vt:lpstr>Rules with guards</vt:lpstr>
      <vt:lpstr>Streaming the GCD module with guarded interfaces</vt:lpstr>
      <vt:lpstr>Design Alternatives</vt:lpstr>
      <vt:lpstr>Pipelined circuit</vt:lpstr>
      <vt:lpstr>Duplicate modules to increase throughput</vt:lpstr>
      <vt:lpstr>Duplicate modules to increase throughput</vt:lpstr>
      <vt:lpstr>PowerPoint Presentation</vt:lpstr>
      <vt:lpstr>Expressing a loop using registers</vt:lpstr>
      <vt:lpstr>Expressing a “loop computation” in BSV</vt:lpstr>
      <vt:lpstr>Takeaway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CACA-Lectures</dc:title>
  <dc:subject>Concurrency Analysis</dc:subject>
  <dc:creator>Arvind</dc:creator>
  <cp:revision>7</cp:revision>
  <cp:lastPrinted>2015-09-15T23:41:59Z</cp:lastPrinted>
  <dcterms:created xsi:type="dcterms:W3CDTF">2003-01-21T19:25:41Z</dcterms:created>
  <dcterms:modified xsi:type="dcterms:W3CDTF">2024-02-21T15:14:32Z</dcterms:modified>
</cp:coreProperties>
</file>